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99" r:id="rId3"/>
    <p:sldId id="305" r:id="rId4"/>
    <p:sldId id="301" r:id="rId5"/>
    <p:sldId id="547" r:id="rId6"/>
    <p:sldId id="307" r:id="rId7"/>
    <p:sldId id="308" r:id="rId8"/>
    <p:sldId id="309" r:id="rId9"/>
    <p:sldId id="548" r:id="rId10"/>
    <p:sldId id="300" r:id="rId11"/>
    <p:sldId id="546" r:id="rId12"/>
    <p:sldId id="306" r:id="rId13"/>
    <p:sldId id="545" r:id="rId14"/>
    <p:sldId id="266" r:id="rId15"/>
    <p:sldId id="263" r:id="rId16"/>
    <p:sldId id="550" r:id="rId17"/>
    <p:sldId id="525" r:id="rId18"/>
    <p:sldId id="381" r:id="rId19"/>
    <p:sldId id="531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05529"/>
    <a:srgbClr val="FF9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360"/>
    <p:restoredTop sz="94729"/>
  </p:normalViewPr>
  <p:slideViewPr>
    <p:cSldViewPr snapToGrid="0">
      <p:cViewPr varScale="1">
        <p:scale>
          <a:sx n="107" d="100"/>
          <a:sy n="107" d="100"/>
        </p:scale>
        <p:origin x="168" y="3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568916-C8CD-2D4A-9807-F4BA6DF4ECCE}" type="datetimeFigureOut">
              <a:rPr lang="en-US" smtClean="0"/>
              <a:t>1/14/24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FD324D-EA70-664F-B831-5EDFB80C34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0422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DMC</a:t>
            </a:r>
          </a:p>
          <a:p>
            <a:r>
              <a:rPr lang="en-US" dirty="0"/>
              <a:t>Compute kernels = python kernels</a:t>
            </a:r>
          </a:p>
          <a:p>
            <a:r>
              <a:rPr lang="en-US" dirty="0"/>
              <a:t>Novel algos required for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FD324D-EA70-664F-B831-5EDFB80C343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0623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FD324D-EA70-664F-B831-5EDFB80C343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2085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FD324D-EA70-664F-B831-5EDFB80C343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04235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ED3B9003-3ECF-AEF2-6306-2125F5434501}"/>
              </a:ext>
            </a:extLst>
          </p:cNvPr>
          <p:cNvSpPr/>
          <p:nvPr userDrawn="1"/>
        </p:nvSpPr>
        <p:spPr>
          <a:xfrm>
            <a:off x="-8878" y="5454188"/>
            <a:ext cx="12252960" cy="141269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CEF8A596-245F-C19D-CBA7-2F6F765F4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03812"/>
            <a:ext cx="10515600" cy="1325563"/>
          </a:xfrm>
        </p:spPr>
        <p:txBody>
          <a:bodyPr/>
          <a:lstStyle>
            <a:lvl1pPr>
              <a:defRPr>
                <a:solidFill>
                  <a:srgbClr val="E05529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5F0DD66-C058-22F7-0977-360089E8DBC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5609852"/>
            <a:ext cx="3453555" cy="1101362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557E8DBF-176E-41E7-D18F-A84F52B2F31D}"/>
              </a:ext>
            </a:extLst>
          </p:cNvPr>
          <p:cNvSpPr txBox="1"/>
          <p:nvPr userDrawn="1"/>
        </p:nvSpPr>
        <p:spPr>
          <a:xfrm>
            <a:off x="7371290" y="5691174"/>
            <a:ext cx="4492238" cy="938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100" dirty="0">
                <a:solidFill>
                  <a:schemeClr val="bg1"/>
                </a:solidFill>
                <a:latin typeface="Lucida Grande" panose="020B0600040502020204" pitchFamily="34" charset="0"/>
                <a:ea typeface="Helvetica Neue" panose="02000503000000020004" pitchFamily="2" charset="0"/>
                <a:cs typeface="Lucida Grande" panose="020B0600040502020204" pitchFamily="34" charset="0"/>
              </a:rPr>
              <a:t>School of Mechanical Industrial &amp; Manufacturing Engineering</a:t>
            </a:r>
            <a:br>
              <a:rPr lang="en-US" sz="1100" dirty="0">
                <a:solidFill>
                  <a:schemeClr val="bg1"/>
                </a:solidFill>
                <a:latin typeface="Lucida Grande" panose="020B0600040502020204" pitchFamily="34" charset="0"/>
                <a:ea typeface="Helvetica Neue" panose="02000503000000020004" pitchFamily="2" charset="0"/>
                <a:cs typeface="Lucida Grande" panose="020B0600040502020204" pitchFamily="34" charset="0"/>
              </a:rPr>
            </a:br>
            <a:r>
              <a:rPr lang="en-US" sz="1100" dirty="0">
                <a:solidFill>
                  <a:schemeClr val="bg1"/>
                </a:solidFill>
                <a:latin typeface="Lucida Grande" panose="020B0600040502020204" pitchFamily="34" charset="0"/>
                <a:ea typeface="Helvetica Neue" panose="02000503000000020004" pitchFamily="2" charset="0"/>
                <a:cs typeface="Lucida Grande" panose="020B0600040502020204" pitchFamily="34" charset="0"/>
              </a:rPr>
              <a:t>Rogers Hall 2000 SW Monroe Ave Corvallis, OR 97331</a:t>
            </a:r>
          </a:p>
          <a:p>
            <a:pPr algn="ctr"/>
            <a:endParaRPr lang="en-US" sz="1100" dirty="0">
              <a:solidFill>
                <a:schemeClr val="bg1"/>
              </a:solidFill>
              <a:latin typeface="Lucida Grande" panose="020B0600040502020204" pitchFamily="34" charset="0"/>
              <a:ea typeface="Helvetica Neue" panose="02000503000000020004" pitchFamily="2" charset="0"/>
              <a:cs typeface="Lucida Grande" panose="020B0600040502020204" pitchFamily="34" charset="0"/>
            </a:endParaRPr>
          </a:p>
          <a:p>
            <a:pPr algn="r"/>
            <a:r>
              <a:rPr lang="en-US" sz="1100" dirty="0">
                <a:solidFill>
                  <a:schemeClr val="bg1"/>
                </a:solidFill>
                <a:latin typeface="Lucida Grande" panose="020B0600040502020204" pitchFamily="34" charset="0"/>
                <a:ea typeface="Helvetica Neue" panose="02000503000000020004" pitchFamily="2" charset="0"/>
                <a:cs typeface="Lucida Grande" panose="020B0600040502020204" pitchFamily="34" charset="0"/>
              </a:rPr>
              <a:t>School of Nuclear Science &amp; Engineering</a:t>
            </a:r>
          </a:p>
          <a:p>
            <a:pPr algn="r"/>
            <a:r>
              <a:rPr lang="en-US" sz="1100" dirty="0" err="1">
                <a:solidFill>
                  <a:schemeClr val="bg1"/>
                </a:solidFill>
                <a:latin typeface="Lucida Grande" panose="020B0600040502020204" pitchFamily="34" charset="0"/>
                <a:ea typeface="Helvetica Neue" panose="02000503000000020004" pitchFamily="2" charset="0"/>
                <a:cs typeface="Lucida Grande" panose="020B0600040502020204" pitchFamily="34" charset="0"/>
              </a:rPr>
              <a:t>Maryfield</a:t>
            </a:r>
            <a:r>
              <a:rPr lang="en-US" sz="1100" dirty="0">
                <a:solidFill>
                  <a:schemeClr val="bg1"/>
                </a:solidFill>
                <a:latin typeface="Lucida Grande" panose="020B0600040502020204" pitchFamily="34" charset="0"/>
                <a:ea typeface="Helvetica Neue" panose="02000503000000020004" pitchFamily="2" charset="0"/>
                <a:cs typeface="Lucida Grande" panose="020B0600040502020204" pitchFamily="34" charset="0"/>
              </a:rPr>
              <a:t> Hall </a:t>
            </a:r>
            <a:r>
              <a:rPr lang="en-US" sz="1100" b="0" i="0" dirty="0">
                <a:solidFill>
                  <a:schemeClr val="bg1"/>
                </a:solidFill>
                <a:effectLst/>
                <a:latin typeface="Lucida Grande" panose="020B0600040502020204" pitchFamily="34" charset="0"/>
                <a:ea typeface="Helvetica Neue" panose="02000503000000020004" pitchFamily="2" charset="0"/>
                <a:cs typeface="Lucida Grande" panose="020B0600040502020204" pitchFamily="34" charset="0"/>
              </a:rPr>
              <a:t>1600 SW Monroe Ave</a:t>
            </a:r>
            <a:r>
              <a:rPr lang="en-US" sz="1100" b="0" i="0" dirty="0">
                <a:solidFill>
                  <a:srgbClr val="000000"/>
                </a:solidFill>
                <a:effectLst/>
                <a:latin typeface="Lucida Grande" panose="020B0600040502020204" pitchFamily="34" charset="0"/>
                <a:ea typeface="Helvetica Neue" panose="02000503000000020004" pitchFamily="2" charset="0"/>
                <a:cs typeface="Lucida Grande" panose="020B0600040502020204" pitchFamily="34" charset="0"/>
              </a:rPr>
              <a:t> </a:t>
            </a:r>
            <a:r>
              <a:rPr lang="en-US" sz="1100" dirty="0">
                <a:solidFill>
                  <a:schemeClr val="bg1"/>
                </a:solidFill>
                <a:latin typeface="Lucida Grande" panose="020B0600040502020204" pitchFamily="34" charset="0"/>
                <a:ea typeface="Helvetica Neue" panose="02000503000000020004" pitchFamily="2" charset="0"/>
                <a:cs typeface="Lucida Grande" panose="020B0600040502020204" pitchFamily="34" charset="0"/>
              </a:rPr>
              <a:t>Corvallis, OR 97331 </a:t>
            </a:r>
          </a:p>
        </p:txBody>
      </p:sp>
    </p:spTree>
    <p:extLst>
      <p:ext uri="{BB962C8B-B14F-4D97-AF65-F5344CB8AC3E}">
        <p14:creationId xmlns:p14="http://schemas.microsoft.com/office/powerpoint/2010/main" val="42115589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C14F1A-D4E3-3475-6116-A9F6E2EE23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17A0103-77C7-6CE2-B98D-F3935D221E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C1BDCE-DFB9-EA2F-A513-A3866DAC75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 18th, 2024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640874-3326-B8C9-BA26-8E68F26D0E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Acceleration &amp; Abstraction in MC/DC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B44C65-2337-5881-013B-594C1F78B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BFB55-84C6-B64A-988D-585CA11835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2636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5FAA40B-D0B2-01F3-7EC8-0752DB687A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D3C2E7B-442E-C63F-B808-AEC2ED7068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B08890-37B4-DCD4-2144-60AF6C4188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 18th, 2024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640C81-D8DC-3C92-4F5F-01CB42AE86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Acceleration &amp; Abstraction in MC/DC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8E6CAA-129D-BB1F-9C6D-7D010E6E7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BFB55-84C6-B64A-988D-585CA11835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8575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A19A1-7C50-429F-9DB9-DD723957CD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002631"/>
            <a:ext cx="10515600" cy="2852737"/>
          </a:xfrm>
        </p:spPr>
        <p:txBody>
          <a:bodyPr anchor="ctr" anchorCtr="0">
            <a:normAutofit/>
          </a:bodyPr>
          <a:lstStyle>
            <a:lvl1pPr algn="ctr">
              <a:defRPr sz="66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Insert Section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DD028F-DF11-4FD0-9D50-FE5B71922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37A42-1143-48FC-B4BA-4801294DBEE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C32E37-2259-4F74-B282-F52D4433E186}"/>
              </a:ext>
            </a:extLst>
          </p:cNvPr>
          <p:cNvSpPr txBox="1"/>
          <p:nvPr userDrawn="1"/>
        </p:nvSpPr>
        <p:spPr>
          <a:xfrm>
            <a:off x="10886586" y="116930"/>
            <a:ext cx="1033272" cy="502920"/>
          </a:xfrm>
          <a:prstGeom prst="rect">
            <a:avLst/>
          </a:prstGeom>
          <a:blipFill dpi="0"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06020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67DEE-077A-6493-5710-B2535DD20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solidFill>
                  <a:srgbClr val="E05529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F6D845-D575-D3C9-0789-6AC15D13EE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F55C4B-1CE5-CEB9-23AD-3DF5A4B2F5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 18th, 2024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A70890-35B8-7779-CB25-97FBBF9CE1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Acceleration &amp; Abstraction in MC/DC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70649B-FB28-6C8C-FE83-7ED7D9EF2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BFB55-84C6-B64A-988D-585CA118354E}" type="slidenum">
              <a:rPr lang="en-US" smtClean="0"/>
              <a:t>‹#›</a:t>
            </a:fld>
            <a:r>
              <a:rPr lang="en-US" dirty="0"/>
              <a:t>/30</a:t>
            </a:r>
          </a:p>
        </p:txBody>
      </p:sp>
    </p:spTree>
    <p:extLst>
      <p:ext uri="{BB962C8B-B14F-4D97-AF65-F5344CB8AC3E}">
        <p14:creationId xmlns:p14="http://schemas.microsoft.com/office/powerpoint/2010/main" val="39428393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3447FD-32D6-0D39-7563-85B3DB9282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337458"/>
            <a:ext cx="10515600" cy="4225018"/>
          </a:xfrm>
        </p:spPr>
        <p:txBody>
          <a:bodyPr anchor="ctr"/>
          <a:lstStyle>
            <a:lvl1pPr algn="ctr">
              <a:defRPr sz="6000" i="1">
                <a:solidFill>
                  <a:srgbClr val="E05529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271F51-5FA1-59AD-A950-0420BD4702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680857"/>
            <a:ext cx="10515600" cy="1408793"/>
          </a:xfrm>
        </p:spPr>
        <p:txBody>
          <a:bodyPr anchor="ctr"/>
          <a:lstStyle>
            <a:lvl1pPr marL="0" indent="0" algn="ctr">
              <a:buNone/>
              <a:defRPr sz="2400" i="1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051F61-28C2-5CBE-3DC1-AEB46AFE9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 18th, 2024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20E4A7-3E2B-D900-CF88-3C3A4A8A12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Acceleration &amp; Abstraction in MC/DC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51E961-E63B-5CBF-26B0-6C1226910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BFB55-84C6-B64A-988D-585CA11835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7653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DCA84C-3C10-471F-DBC0-CCB84BF1B7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FEA5CA-5435-B520-AEF2-868F42A2F1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702646-A264-BFC5-7F6E-F55B2150BD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CAC732-60DD-420E-73B6-912CBC7CF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 18th, 2024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FCF96B-891A-C1A2-C908-E82C9397EA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Acceleration &amp; Abstraction in MC/DC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CFDC93-330B-5957-6533-D454041CD9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BFB55-84C6-B64A-988D-585CA11835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8591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AF404B-22F6-5D1A-E759-0511B8D15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3686CD-6778-18FD-B412-712F95C4C3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8FC347-BE87-DC82-7FFF-A30B9103D6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40083F8-B197-4605-3170-134394C1703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40B1D92-A0A1-8960-5EB2-DFCC31E079D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7DCB3A1-40DE-3B33-EFE7-C9327BE9E0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 18th, 2024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3D4357D-7FD1-D4F6-09A3-6FB846227E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Acceleration &amp; Abstraction in MC/DC 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41574C8-7366-896D-CCDD-CC6B7AD2DD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BFB55-84C6-B64A-988D-585CA11835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1908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476F30-0BE5-1C68-1885-4EF6E16865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E7930F-8F97-7975-3936-165404711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 18th, 2024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87D931-4028-DECE-1824-A21FCA6EB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Acceleration &amp; Abstraction in MC/DC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CE97C2-960C-3480-980D-C2E5F7395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BFB55-84C6-B64A-988D-585CA11835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0056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3A272D9-C52A-F962-0CB1-3411760140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 18th, 2024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F02E02C-2B9C-1104-B1B2-7159FD09F3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Acceleration &amp; Abstraction in MC/DC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34BA35-84F6-5922-5AE5-736518F6B0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BFB55-84C6-B64A-988D-585CA11835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1123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027F6-6330-FE46-6789-74DFEDCA5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B35E00-F4F0-B692-0776-219F165243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6326F7-C92E-0A47-E3A7-2FD1603BEF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CDF5D8-BE74-CEE7-23D4-3B242EC079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 18th, 2024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7CF5D5-C2C6-DAEB-8875-F2EF53D45B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Acceleration &amp; Abstraction in MC/DC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8EBE63-5AE7-22F4-16D0-8F8A4BA5D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BFB55-84C6-B64A-988D-585CA11835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891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C2C598-0F16-F799-6B65-A1CEF34B6F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CDEE58C-3CD0-DBC5-8636-34F5FDE2FB8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2192CF-D9CC-2421-B712-B77D7C22AC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2B4AE3-C895-9125-89F9-FC2E3244F3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 18th, 2024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55C1FD-210B-7165-8B77-7B951A1022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Acceleration &amp; Abstraction in MC/DC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8041E1-ADC6-A731-D005-13795F3F4E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BFB55-84C6-B64A-988D-585CA11835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157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BDB245E-5FFE-F8E5-2F22-104310B83BAB}"/>
              </a:ext>
            </a:extLst>
          </p:cNvPr>
          <p:cNvSpPr/>
          <p:nvPr userDrawn="1"/>
        </p:nvSpPr>
        <p:spPr>
          <a:xfrm>
            <a:off x="-8878" y="6185841"/>
            <a:ext cx="12252960" cy="68103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4FB0242-F6E2-EE55-A28D-412E3E8C94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878FDE-511B-00B2-04B2-5AF17935E1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12FCBA-15BE-50B5-BA59-21E608C585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0" i="0">
                <a:solidFill>
                  <a:schemeClr val="bg1"/>
                </a:solidFill>
                <a:latin typeface="Lucida Grande" panose="020B0600040502020204" pitchFamily="34" charset="0"/>
                <a:ea typeface="Verdana" panose="020B0604030504040204" pitchFamily="34" charset="0"/>
                <a:cs typeface="Lucida Grande" panose="020B0600040502020204" pitchFamily="34" charset="0"/>
              </a:defRPr>
            </a:lvl1pPr>
          </a:lstStyle>
          <a:p>
            <a:r>
              <a:rPr lang="en-US"/>
              <a:t>Jan 18th, 2024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69DEAC-A3C1-7AEA-5309-EDB570ED92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0" i="0">
                <a:solidFill>
                  <a:schemeClr val="bg1"/>
                </a:solidFill>
                <a:latin typeface="Lucida Grande" panose="020B0600040502020204" pitchFamily="34" charset="0"/>
                <a:ea typeface="Verdana" panose="020B0604030504040204" pitchFamily="34" charset="0"/>
                <a:cs typeface="Lucida Grande" panose="020B0600040502020204" pitchFamily="34" charset="0"/>
              </a:defRPr>
            </a:lvl1pPr>
          </a:lstStyle>
          <a:p>
            <a:r>
              <a:rPr lang="en-US"/>
              <a:t>Acceleration &amp; Abstraction in MC/DC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D64FB1-008C-1F0D-9DBB-38DB26F5DE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0" i="0">
                <a:solidFill>
                  <a:schemeClr val="bg1"/>
                </a:solidFill>
                <a:latin typeface="Lucida Grande" panose="020B0600040502020204" pitchFamily="34" charset="0"/>
                <a:ea typeface="Verdana" panose="020B0604030504040204" pitchFamily="34" charset="0"/>
                <a:cs typeface="Lucida Grande" panose="020B0600040502020204" pitchFamily="34" charset="0"/>
              </a:defRPr>
            </a:lvl1pPr>
          </a:lstStyle>
          <a:p>
            <a:fld id="{428BFB55-84C6-B64A-988D-585CA118354E}" type="slidenum">
              <a:rPr lang="en-US" smtClean="0"/>
              <a:pPr/>
              <a:t>‹#›</a:t>
            </a:fld>
            <a:r>
              <a:rPr lang="en-US" dirty="0"/>
              <a:t>/30</a:t>
            </a:r>
          </a:p>
        </p:txBody>
      </p:sp>
    </p:spTree>
    <p:extLst>
      <p:ext uri="{BB962C8B-B14F-4D97-AF65-F5344CB8AC3E}">
        <p14:creationId xmlns:p14="http://schemas.microsoft.com/office/powerpoint/2010/main" val="3793525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Lucida Grande" panose="020B0600040502020204" pitchFamily="34" charset="0"/>
          <a:ea typeface="+mj-ea"/>
          <a:cs typeface="Lucida Grande" panose="020B06000405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Lucida Grande" panose="020B0600040502020204" pitchFamily="34" charset="0"/>
          <a:ea typeface="+mn-ea"/>
          <a:cs typeface="Lucida Grande" panose="020B06000405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Lucida Grande" panose="020B0600040502020204" pitchFamily="34" charset="0"/>
          <a:ea typeface="+mn-ea"/>
          <a:cs typeface="Lucida Grande" panose="020B06000405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Lucida Grande" panose="020B0600040502020204" pitchFamily="34" charset="0"/>
          <a:ea typeface="+mn-ea"/>
          <a:cs typeface="Lucida Grande" panose="020B06000405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ucida Grande" panose="020B0600040502020204" pitchFamily="34" charset="0"/>
          <a:ea typeface="+mn-ea"/>
          <a:cs typeface="Lucida Grande" panose="020B06000405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ucida Grande" panose="020B0600040502020204" pitchFamily="34" charset="0"/>
          <a:ea typeface="+mn-ea"/>
          <a:cs typeface="Lucida Grande" panose="020B06000405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sv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2.png"/><Relationship Id="rId7" Type="http://schemas.openxmlformats.org/officeDocument/2006/relationships/image" Target="../media/image1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3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ED33F2-D13D-C31D-68CE-3A05FBC22C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1316" y="620339"/>
            <a:ext cx="11125201" cy="2387600"/>
          </a:xfrm>
        </p:spPr>
        <p:txBody>
          <a:bodyPr>
            <a:normAutofit/>
          </a:bodyPr>
          <a:lstStyle/>
          <a:p>
            <a:r>
              <a:rPr lang="en-US" sz="3200" dirty="0"/>
              <a:t>Acceleration and Abstraction of Python based Monte Carlo Compute Kernels for Heterogeneous Machines via </a:t>
            </a:r>
            <a:r>
              <a:rPr lang="en-US" sz="3200" dirty="0" err="1"/>
              <a:t>Numba</a:t>
            </a:r>
            <a:endParaRPr lang="en-US" sz="3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E3CF8D-41E7-3D3A-972A-F8E63F9ACA65}"/>
              </a:ext>
            </a:extLst>
          </p:cNvPr>
          <p:cNvSpPr txBox="1"/>
          <p:nvPr/>
        </p:nvSpPr>
        <p:spPr>
          <a:xfrm>
            <a:off x="681316" y="2472050"/>
            <a:ext cx="10269182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Lucida Grande" panose="020B0600040502020204" pitchFamily="34" charset="0"/>
                <a:ea typeface="Verdana" panose="020B0604030504040204" pitchFamily="34" charset="0"/>
                <a:cs typeface="Lucida Grande" panose="020B0600040502020204" pitchFamily="34" charset="0"/>
              </a:rPr>
              <a:t>Joanna Piper Morgan*, Ilham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Lucida Grande" panose="020B0600040502020204" pitchFamily="34" charset="0"/>
                <a:ea typeface="Verdana" panose="020B0604030504040204" pitchFamily="34" charset="0"/>
                <a:cs typeface="Lucida Grande" panose="020B0600040502020204" pitchFamily="34" charset="0"/>
              </a:rPr>
              <a:t>Variansyah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Lucida Grande" panose="020B0600040502020204" pitchFamily="34" charset="0"/>
                <a:ea typeface="Verdana" panose="020B0604030504040204" pitchFamily="34" charset="0"/>
                <a:cs typeface="Lucida Grande" panose="020B0600040502020204" pitchFamily="34" charset="0"/>
              </a:rPr>
              <a:t>, Braxton Cuneo, Todd S. Palmer, &amp; Kyle E. Niemeyer</a:t>
            </a:r>
          </a:p>
          <a:p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Lucida Grande" panose="020B0600040502020204" pitchFamily="34" charset="0"/>
                <a:ea typeface="Verdana" panose="020B0604030504040204" pitchFamily="34" charset="0"/>
                <a:cs typeface="Lucida Grande" panose="020B0600040502020204" pitchFamily="34" charset="0"/>
              </a:rPr>
              <a:t>The Center for Exascale Monte Carlo Neutron Transport (</a:t>
            </a:r>
            <a:r>
              <a:rPr lang="en-US" sz="1400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ucida Grande" panose="020B0600040502020204" pitchFamily="34" charset="0"/>
                <a:ea typeface="Verdana" panose="020B0604030504040204" pitchFamily="34" charset="0"/>
                <a:cs typeface="Lucida Grande" panose="020B0600040502020204" pitchFamily="34" charset="0"/>
              </a:rPr>
              <a:t>CEMeNT</a:t>
            </a: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Lucida Grande" panose="020B0600040502020204" pitchFamily="34" charset="0"/>
                <a:ea typeface="Verdana" panose="020B0604030504040204" pitchFamily="34" charset="0"/>
                <a:cs typeface="Lucida Grande" panose="020B0600040502020204" pitchFamily="34" charset="0"/>
              </a:rPr>
              <a:t>) at Oregon State University</a:t>
            </a:r>
            <a:b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Lucida Grande" panose="020B0600040502020204" pitchFamily="34" charset="0"/>
                <a:ea typeface="Verdana" panose="020B0604030504040204" pitchFamily="34" charset="0"/>
                <a:cs typeface="Lucida Grande" panose="020B0600040502020204" pitchFamily="34" charset="0"/>
              </a:rPr>
            </a:b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Lucida Grande" panose="020B0600040502020204" pitchFamily="34" charset="0"/>
                <a:ea typeface="Verdana" panose="020B0604030504040204" pitchFamily="34" charset="0"/>
                <a:cs typeface="Lucida Grande" panose="020B0600040502020204" pitchFamily="34" charset="0"/>
              </a:rPr>
              <a:t>https://cement-</a:t>
            </a:r>
            <a:r>
              <a:rPr lang="en-US" sz="1400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ucida Grande" panose="020B0600040502020204" pitchFamily="34" charset="0"/>
                <a:ea typeface="Verdana" panose="020B0604030504040204" pitchFamily="34" charset="0"/>
                <a:cs typeface="Lucida Grande" panose="020B0600040502020204" pitchFamily="34" charset="0"/>
              </a:rPr>
              <a:t>psaap.github.io</a:t>
            </a: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Lucida Grande" panose="020B0600040502020204" pitchFamily="34" charset="0"/>
                <a:ea typeface="Verdana" panose="020B0604030504040204" pitchFamily="34" charset="0"/>
                <a:cs typeface="Lucida Grande" panose="020B0600040502020204" pitchFamily="34" charset="0"/>
              </a:rPr>
              <a:t>/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D1B646-611D-269A-12B2-64A84E0FC6D2}"/>
              </a:ext>
            </a:extLst>
          </p:cNvPr>
          <p:cNvSpPr txBox="1"/>
          <p:nvPr/>
        </p:nvSpPr>
        <p:spPr>
          <a:xfrm>
            <a:off x="681316" y="3850062"/>
            <a:ext cx="7718613" cy="1387982"/>
          </a:xfrm>
          <a:prstGeom prst="rect">
            <a:avLst/>
          </a:prstGeom>
          <a:noFill/>
        </p:spPr>
        <p:txBody>
          <a:bodyPr wrap="square" anchor="ctr" anchorCtr="0">
            <a:normAutofit/>
          </a:bodyPr>
          <a:lstStyle/>
          <a:p>
            <a:pPr>
              <a:lnSpc>
                <a:spcPct val="150000"/>
              </a:lnSpc>
            </a:pPr>
            <a:r>
              <a:rPr lang="en-US" b="0" dirty="0">
                <a:effectLst/>
                <a:latin typeface="Lucida Grande" panose="020B0600040502020204" pitchFamily="34" charset="0"/>
                <a:cs typeface="Lucida Grande" panose="020B0600040502020204" pitchFamily="34" charset="0"/>
              </a:rPr>
              <a:t>NUWEST</a:t>
            </a:r>
            <a:endParaRPr lang="en-US" sz="1600" i="1" dirty="0">
              <a:latin typeface="Lucida Grande" panose="020B0600040502020204" pitchFamily="34" charset="0"/>
              <a:ea typeface="Verdana" panose="020B0604030504040204" pitchFamily="34" charset="0"/>
              <a:cs typeface="Lucida Grande" panose="020B06000405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latin typeface="Lucida Grande" panose="020B0600040502020204" pitchFamily="34" charset="0"/>
                <a:ea typeface="Verdana" panose="020B0604030504040204" pitchFamily="34" charset="0"/>
                <a:cs typeface="Lucida Grande" panose="020B0600040502020204" pitchFamily="34" charset="0"/>
              </a:rPr>
              <a:t>Albuquerque, NM, USA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Lucida Grande" panose="020B0600040502020204" pitchFamily="34" charset="0"/>
                <a:ea typeface="Verdana" panose="020B0604030504040204" pitchFamily="34" charset="0"/>
                <a:cs typeface="Lucida Grande" panose="020B0600040502020204" pitchFamily="34" charset="0"/>
              </a:rPr>
              <a:t>Thursday, January 18</a:t>
            </a:r>
            <a:r>
              <a:rPr lang="en-US" baseline="30000" dirty="0">
                <a:latin typeface="Lucida Grande" panose="020B0600040502020204" pitchFamily="34" charset="0"/>
                <a:ea typeface="Verdana" panose="020B0604030504040204" pitchFamily="34" charset="0"/>
                <a:cs typeface="Lucida Grande" panose="020B0600040502020204" pitchFamily="34" charset="0"/>
              </a:rPr>
              <a:t>th</a:t>
            </a:r>
            <a:r>
              <a:rPr lang="en-US" dirty="0">
                <a:latin typeface="Lucida Grande" panose="020B0600040502020204" pitchFamily="34" charset="0"/>
                <a:ea typeface="Verdana" panose="020B0604030504040204" pitchFamily="34" charset="0"/>
                <a:cs typeface="Lucida Grande" panose="020B0600040502020204" pitchFamily="34" charset="0"/>
              </a:rPr>
              <a:t>, 2024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1FD2F7-DC7C-6DCA-F3EA-4D9D7EFA7B3A}"/>
              </a:ext>
            </a:extLst>
          </p:cNvPr>
          <p:cNvSpPr txBox="1"/>
          <p:nvPr/>
        </p:nvSpPr>
        <p:spPr>
          <a:xfrm>
            <a:off x="4898118" y="6237661"/>
            <a:ext cx="2395764" cy="456786"/>
          </a:xfrm>
          <a:prstGeom prst="rect">
            <a:avLst/>
          </a:prstGeom>
          <a:noFill/>
        </p:spPr>
        <p:txBody>
          <a:bodyPr wrap="square" anchor="ctr" anchorCtr="0"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n-US" sz="1200" b="0" dirty="0">
                <a:solidFill>
                  <a:schemeClr val="bg1"/>
                </a:solidFill>
                <a:effectLst/>
                <a:latin typeface="Lucida Grande" panose="020B0600040502020204" pitchFamily="34" charset="0"/>
                <a:cs typeface="Lucida Grande" panose="020B0600040502020204" pitchFamily="34" charset="0"/>
              </a:rPr>
              <a:t>*</a:t>
            </a:r>
            <a:r>
              <a:rPr lang="en-US" sz="1200" b="0" dirty="0" err="1">
                <a:solidFill>
                  <a:schemeClr val="bg1"/>
                </a:solidFill>
                <a:effectLst/>
                <a:latin typeface="Lucida Grande" panose="020B0600040502020204" pitchFamily="34" charset="0"/>
                <a:cs typeface="Lucida Grande" panose="020B0600040502020204" pitchFamily="34" charset="0"/>
              </a:rPr>
              <a:t>morgajoa@oregonstate.edu</a:t>
            </a:r>
            <a:endParaRPr lang="en-US" sz="1200" dirty="0">
              <a:solidFill>
                <a:schemeClr val="bg1"/>
              </a:solidFill>
              <a:latin typeface="Lucida Grande" panose="020B0600040502020204" pitchFamily="34" charset="0"/>
              <a:ea typeface="Verdana" panose="020B0604030504040204" pitchFamily="34" charset="0"/>
              <a:cs typeface="Lucida Grande" panose="020B06000405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D53240C-0182-2B8C-43E2-A8A014DCE17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3331"/>
          <a:stretch/>
        </p:blipFill>
        <p:spPr>
          <a:xfrm>
            <a:off x="7340958" y="3741568"/>
            <a:ext cx="4465559" cy="1604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4240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EA01D-AD51-FF5E-D468-8CF293A13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Monte Carlo/Dynamic Code (MC/DC)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06955C-4A1F-FBDA-A194-C9FD91F3BE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5114776" cy="4351338"/>
          </a:xfrm>
        </p:spPr>
        <p:txBody>
          <a:bodyPr>
            <a:normAutofit/>
          </a:bodyPr>
          <a:lstStyle/>
          <a:p>
            <a:r>
              <a:rPr lang="en-US" sz="2400" dirty="0"/>
              <a:t>Add @</a:t>
            </a:r>
            <a:r>
              <a:rPr lang="en-US" sz="2400" dirty="0" err="1"/>
              <a:t>jit</a:t>
            </a:r>
            <a:r>
              <a:rPr lang="en-US" sz="2400" dirty="0"/>
              <a:t> decorator to all functions</a:t>
            </a:r>
          </a:p>
          <a:p>
            <a:r>
              <a:rPr lang="en-US" sz="2400" dirty="0"/>
              <a:t>Overhead is expected, </a:t>
            </a:r>
            <a:br>
              <a:rPr lang="en-US" sz="2400" dirty="0"/>
            </a:br>
            <a:r>
              <a:rPr lang="en-US" sz="2400" dirty="0"/>
              <a:t>but negligible for large problem</a:t>
            </a:r>
          </a:p>
          <a:p>
            <a:r>
              <a:rPr lang="en-US" sz="2400" dirty="0"/>
              <a:t>Extensively use NumPy structured array for particle, cell, material, etc.</a:t>
            </a:r>
          </a:p>
          <a:p>
            <a:r>
              <a:rPr lang="en-US" sz="2400" dirty="0" err="1"/>
              <a:t>Numpy</a:t>
            </a:r>
            <a:r>
              <a:rPr lang="en-US" sz="2400" dirty="0"/>
              <a:t> structured scalar is used as global variable container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DCFB07-0524-F9A5-2705-7F7BFE6FEA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 18th, 2024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82ACBE-49EA-2097-1639-BA750B322D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Acceleration &amp; Abstraction in MC/DC </a:t>
            </a:r>
            <a:br>
              <a:rPr lang="en-US" dirty="0"/>
            </a:br>
            <a:r>
              <a:rPr lang="en-US" dirty="0"/>
              <a:t>cement-</a:t>
            </a:r>
            <a:r>
              <a:rPr lang="en-US" dirty="0" err="1"/>
              <a:t>psaap.github.io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1B33CF-2133-C201-92B1-DBC038805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BFB55-84C6-B64A-988D-585CA118354E}" type="slidenum">
              <a:rPr lang="en-US" smtClean="0"/>
              <a:t>10</a:t>
            </a:fld>
            <a:r>
              <a:rPr lang="en-US" dirty="0"/>
              <a:t>/13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D54AEE1-925E-EE2B-FBBA-9E43F0DEFCC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37927" y="1727576"/>
            <a:ext cx="3440748" cy="14600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85A7F40-D650-90FA-DC01-9E193C34312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37927" y="3522691"/>
            <a:ext cx="5114776" cy="62486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6E7D011-10C5-230F-D5D9-D9883AC39DB0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37927" y="4553621"/>
            <a:ext cx="5114776" cy="1132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018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9DD4DD-9EDC-8754-CF26-BBBBF4136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Focus on Open-Source Development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31B151-AF06-B44F-3747-FD4D7767B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Continuous integration, Issue tracking, etc. in GitHub</a:t>
            </a:r>
          </a:p>
          <a:p>
            <a:r>
              <a:rPr lang="en-US" dirty="0"/>
              <a:t>Full testing suite (unit, verification, regression, performance)</a:t>
            </a:r>
          </a:p>
          <a:p>
            <a:r>
              <a:rPr lang="en-US" dirty="0"/>
              <a:t>Install scripts for single command install with </a:t>
            </a:r>
            <a:r>
              <a:rPr lang="en-US" dirty="0" err="1"/>
              <a:t>conda</a:t>
            </a:r>
            <a:endParaRPr lang="en-US" dirty="0"/>
          </a:p>
          <a:p>
            <a:pPr lvl="1"/>
            <a:r>
              <a:rPr lang="en-US" dirty="0"/>
              <a:t>With specific care for HPCs</a:t>
            </a:r>
          </a:p>
          <a:p>
            <a:r>
              <a:rPr lang="en-US" dirty="0"/>
              <a:t>Documentation (ongoing)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D2CB00-4ED2-6726-55CE-FDD0AEF5F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 18th, 2024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80CA3F-16DA-4963-7EA8-2218A51AA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Acceleration &amp; Abstraction in MC/DC</a:t>
            </a:r>
            <a:br>
              <a:rPr lang="en-US" dirty="0"/>
            </a:br>
            <a:r>
              <a:rPr lang="en-US" dirty="0"/>
              <a:t>cement-</a:t>
            </a:r>
            <a:r>
              <a:rPr lang="en-US" dirty="0" err="1"/>
              <a:t>psaap.github.io</a:t>
            </a:r>
            <a:r>
              <a:rPr lang="en-US" dirty="0"/>
              <a:t>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6C726F-7EDC-EE58-F9C3-CFCF585023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BFB55-84C6-B64A-988D-585CA118354E}" type="slidenum">
              <a:rPr lang="en-US" smtClean="0"/>
              <a:t>11</a:t>
            </a:fld>
            <a:r>
              <a:rPr lang="en-US" dirty="0"/>
              <a:t>/13</a:t>
            </a:r>
          </a:p>
        </p:txBody>
      </p:sp>
    </p:spTree>
    <p:extLst>
      <p:ext uri="{BB962C8B-B14F-4D97-AF65-F5344CB8AC3E}">
        <p14:creationId xmlns:p14="http://schemas.microsoft.com/office/powerpoint/2010/main" val="32153074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C23E95-EDF7-FFC9-4536-09431600A5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693" y="779468"/>
            <a:ext cx="5219307" cy="717534"/>
          </a:xfrm>
        </p:spPr>
        <p:txBody>
          <a:bodyPr anchor="b">
            <a:normAutofit/>
          </a:bodyPr>
          <a:lstStyle/>
          <a:p>
            <a:r>
              <a:rPr lang="en-US" sz="3200" dirty="0"/>
              <a:t>What We Will Expand 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496731-3D21-18A7-3AF0-6E0ED8B0AA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72012"/>
            <a:ext cx="4770344" cy="3847753"/>
          </a:xfrm>
        </p:spPr>
        <p:txBody>
          <a:bodyPr anchor="t">
            <a:normAutofit lnSpcReduction="10000"/>
          </a:bodyPr>
          <a:lstStyle/>
          <a:p>
            <a:r>
              <a:rPr lang="en-US" sz="1800" dirty="0"/>
              <a:t>Basics of writing functions in </a:t>
            </a:r>
            <a:r>
              <a:rPr lang="en-US" sz="1800" dirty="0" err="1"/>
              <a:t>Numba</a:t>
            </a:r>
            <a:r>
              <a:rPr lang="en-US" sz="1800" dirty="0"/>
              <a:t> (</a:t>
            </a:r>
            <a:r>
              <a:rPr lang="en-US" sz="1800" dirty="0" err="1"/>
              <a:t>jupyter</a:t>
            </a:r>
            <a:r>
              <a:rPr lang="en-US" sz="1800" dirty="0"/>
              <a:t> Notebook)</a:t>
            </a:r>
          </a:p>
          <a:p>
            <a:pPr lvl="1"/>
            <a:r>
              <a:rPr lang="en-US" sz="1800" dirty="0"/>
              <a:t>Supported operations</a:t>
            </a:r>
          </a:p>
          <a:p>
            <a:pPr lvl="1"/>
            <a:r>
              <a:rPr lang="en-US" sz="1800" dirty="0"/>
              <a:t>Type declarations in Python</a:t>
            </a:r>
          </a:p>
          <a:p>
            <a:pPr lvl="1"/>
            <a:r>
              <a:rPr lang="en-US" sz="1800" dirty="0"/>
              <a:t>CPU Threading</a:t>
            </a:r>
          </a:p>
          <a:p>
            <a:pPr lvl="1"/>
            <a:r>
              <a:rPr lang="en-US" sz="1800" dirty="0"/>
              <a:t>Limitations of the </a:t>
            </a:r>
            <a:r>
              <a:rPr lang="en-US" sz="1800" dirty="0" err="1"/>
              <a:t>Numba</a:t>
            </a:r>
            <a:r>
              <a:rPr lang="en-US" sz="1800" dirty="0"/>
              <a:t> compiler</a:t>
            </a:r>
          </a:p>
          <a:p>
            <a:r>
              <a:rPr lang="en-US" sz="1800" dirty="0"/>
              <a:t>Conversation about GPU compilation and execution</a:t>
            </a:r>
          </a:p>
          <a:p>
            <a:r>
              <a:rPr lang="en-US" sz="1800" dirty="0"/>
              <a:t>Basic examples of MC/DC</a:t>
            </a:r>
          </a:p>
          <a:p>
            <a:pPr lvl="1"/>
            <a:r>
              <a:rPr lang="en-US" sz="1800" dirty="0"/>
              <a:t>Run a simple problem and visualize it using matplotlib</a:t>
            </a:r>
          </a:p>
          <a:p>
            <a:pPr lvl="1"/>
            <a:r>
              <a:rPr lang="en-US" sz="1800" dirty="0"/>
              <a:t>Discussion of Harmonize, our async GPU scheduler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F7C78426-E67C-6EB3-7900-8DCA78D7A5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6231137" y="867064"/>
            <a:ext cx="5048790" cy="504879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C43C6F-3F87-5D0E-D8B4-E3A6C81D3BA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Jan 18th, 2024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E0A3FB-3878-4389-CB46-15E35CD59F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/>
              <a:t>Acceleration &amp; Abstraction in MC/DC</a:t>
            </a:r>
            <a:br>
              <a:rPr lang="en-US" dirty="0"/>
            </a:br>
            <a:r>
              <a:rPr lang="en-US" dirty="0"/>
              <a:t>cement-</a:t>
            </a:r>
            <a:r>
              <a:rPr lang="en-US" dirty="0" err="1"/>
              <a:t>psaap.github.io</a:t>
            </a:r>
            <a:r>
              <a:rPr lang="en-US" dirty="0"/>
              <a:t> 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691F99-5DAF-9C9E-BE72-A6B106252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28BFB55-84C6-B64A-988D-585CA118354E}" type="slidenum">
              <a:rPr lang="en-US" smtClean="0"/>
              <a:pPr>
                <a:spcAft>
                  <a:spcPts val="600"/>
                </a:spcAft>
              </a:pPr>
              <a:t>12</a:t>
            </a:fld>
            <a:r>
              <a:rPr lang="en-US" dirty="0"/>
              <a:t>/13</a:t>
            </a:r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FD67D68-9B83-C338-8342-3348D8F223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6737718"/>
            <a:ext cx="12207200" cy="123363"/>
            <a:chOff x="-5025" y="6737718"/>
            <a:chExt cx="12207200" cy="123363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E397F34-6B84-0D3B-0F29-B1D134B3B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BD98075-BFC1-BE9C-7FB7-23FE55E433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8CF2B32C-C8F3-8808-C5B5-C00BFECDB3C9}"/>
              </a:ext>
            </a:extLst>
          </p:cNvPr>
          <p:cNvSpPr txBox="1"/>
          <p:nvPr/>
        </p:nvSpPr>
        <p:spPr>
          <a:xfrm>
            <a:off x="6415227" y="5714516"/>
            <a:ext cx="468060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14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presentation and notebook repo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64FC258-98A3-F427-F4BD-40392CB65A66}"/>
              </a:ext>
            </a:extLst>
          </p:cNvPr>
          <p:cNvSpPr/>
          <p:nvPr/>
        </p:nvSpPr>
        <p:spPr>
          <a:xfrm>
            <a:off x="0" y="6721430"/>
            <a:ext cx="12202175" cy="795647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7260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45193-95B6-9DDA-CDA2-572731FE6A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Backup Slides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F6CB188-6C3B-53C4-5173-DBD240D022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37A42-1143-48FC-B4BA-4801294DBEE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320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C45B8-60AE-630B-3944-2E7E838A1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Numba</a:t>
            </a:r>
            <a:r>
              <a:rPr lang="en-US" dirty="0"/>
              <a:t> Compilation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46CA6A7-678C-C37E-A4E9-1C0D5F8EC275}"/>
              </a:ext>
            </a:extLst>
          </p:cNvPr>
          <p:cNvSpPr/>
          <p:nvPr/>
        </p:nvSpPr>
        <p:spPr>
          <a:xfrm>
            <a:off x="838200" y="1854178"/>
            <a:ext cx="10515600" cy="2186598"/>
          </a:xfrm>
          <a:prstGeom prst="rect">
            <a:avLst/>
          </a:prstGeom>
          <a:solidFill>
            <a:srgbClr val="FFE87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scadia Code SemiLight" panose="020B0609020000020004" pitchFamily="34" charset="0"/>
              <a:ea typeface="Cascadia Code SemiLight" panose="020B0609020000020004" pitchFamily="34" charset="0"/>
              <a:cs typeface="Cascadia Code SemiLight" panose="020B06090200000200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57740D-7BA9-251A-F6D6-434495226744}"/>
              </a:ext>
            </a:extLst>
          </p:cNvPr>
          <p:cNvSpPr/>
          <p:nvPr/>
        </p:nvSpPr>
        <p:spPr>
          <a:xfrm>
            <a:off x="1584447" y="2000999"/>
            <a:ext cx="1613037" cy="682189"/>
          </a:xfrm>
          <a:prstGeom prst="rect">
            <a:avLst/>
          </a:prstGeom>
          <a:solidFill>
            <a:srgbClr val="4382B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Python Function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2834A0-57A7-6427-C957-9B4F9AABC4A2}"/>
              </a:ext>
            </a:extLst>
          </p:cNvPr>
          <p:cNvSpPr/>
          <p:nvPr/>
        </p:nvSpPr>
        <p:spPr>
          <a:xfrm>
            <a:off x="1584448" y="3065992"/>
            <a:ext cx="1613037" cy="682189"/>
          </a:xfrm>
          <a:prstGeom prst="rect">
            <a:avLst/>
          </a:prstGeom>
          <a:solidFill>
            <a:srgbClr val="4382B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Bytecode Analysis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CB11477-3A69-87D2-7E8F-E86D189E14EA}"/>
              </a:ext>
            </a:extLst>
          </p:cNvPr>
          <p:cNvSpPr/>
          <p:nvPr/>
        </p:nvSpPr>
        <p:spPr>
          <a:xfrm>
            <a:off x="4082318" y="3065992"/>
            <a:ext cx="2355999" cy="682189"/>
          </a:xfrm>
          <a:prstGeom prst="rect">
            <a:avLst/>
          </a:prstGeom>
          <a:solidFill>
            <a:srgbClr val="4382B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   Numba IR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3C82E5C-00F5-80A0-12DC-CB178CF5A545}"/>
              </a:ext>
            </a:extLst>
          </p:cNvPr>
          <p:cNvSpPr/>
          <p:nvPr/>
        </p:nvSpPr>
        <p:spPr>
          <a:xfrm>
            <a:off x="4082317" y="1975599"/>
            <a:ext cx="2355999" cy="682189"/>
          </a:xfrm>
          <a:prstGeom prst="rect">
            <a:avLst/>
          </a:prstGeom>
          <a:solidFill>
            <a:srgbClr val="4382B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Function arguments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0CFA368-05EF-D319-5775-E2982E1B414D}"/>
              </a:ext>
            </a:extLst>
          </p:cNvPr>
          <p:cNvSpPr/>
          <p:nvPr/>
        </p:nvSpPr>
        <p:spPr>
          <a:xfrm>
            <a:off x="8758786" y="2331953"/>
            <a:ext cx="2355999" cy="998876"/>
          </a:xfrm>
          <a:prstGeom prst="rect">
            <a:avLst/>
          </a:prstGeom>
          <a:solidFill>
            <a:srgbClr val="4382B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Type Inference</a:t>
            </a:r>
            <a:br>
              <a:rPr lang="en-US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</a:br>
            <a:r>
              <a:rPr lang="en-US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(unless specified)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C7C6344-324F-6ECF-965E-FEB2A74D0D11}"/>
              </a:ext>
            </a:extLst>
          </p:cNvPr>
          <p:cNvSpPr/>
          <p:nvPr/>
        </p:nvSpPr>
        <p:spPr>
          <a:xfrm>
            <a:off x="8875095" y="4262883"/>
            <a:ext cx="2123380" cy="998876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  LLVM IR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2021643-192B-64C7-511E-D154CCD36F4A}"/>
              </a:ext>
            </a:extLst>
          </p:cNvPr>
          <p:cNvSpPr/>
          <p:nvPr/>
        </p:nvSpPr>
        <p:spPr>
          <a:xfrm>
            <a:off x="6036473" y="4259701"/>
            <a:ext cx="1730153" cy="9988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LLVM/NVVM JIT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23103ED-DAE0-6282-C26D-80D4EC77EAFA}"/>
              </a:ext>
            </a:extLst>
          </p:cNvPr>
          <p:cNvSpPr/>
          <p:nvPr/>
        </p:nvSpPr>
        <p:spPr>
          <a:xfrm>
            <a:off x="3347955" y="4261292"/>
            <a:ext cx="1730153" cy="99887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Machine Code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6895FD4-224C-EB96-98C7-1D63216A7EB6}"/>
              </a:ext>
            </a:extLst>
          </p:cNvPr>
          <p:cNvSpPr/>
          <p:nvPr/>
        </p:nvSpPr>
        <p:spPr>
          <a:xfrm>
            <a:off x="817729" y="4253714"/>
            <a:ext cx="1754906" cy="998876"/>
          </a:xfrm>
          <a:prstGeom prst="ellipse">
            <a:avLst/>
          </a:prstGeom>
          <a:solidFill>
            <a:srgbClr val="FF0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Execute!</a:t>
            </a:r>
          </a:p>
        </p:txBody>
      </p:sp>
      <p:pic>
        <p:nvPicPr>
          <p:cNvPr id="14" name="Picture 4" descr="LLVM - Wikipedia">
            <a:extLst>
              <a:ext uri="{FF2B5EF4-FFF2-40B4-BE49-F238E27FC236}">
                <a16:creationId xmlns:a16="http://schemas.microsoft.com/office/drawing/2014/main" id="{5732122D-AC3E-3A09-1A23-E97ADD244E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648015">
            <a:off x="10117678" y="4528479"/>
            <a:ext cx="736264" cy="461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Flowchart: Terminator 14">
            <a:extLst>
              <a:ext uri="{FF2B5EF4-FFF2-40B4-BE49-F238E27FC236}">
                <a16:creationId xmlns:a16="http://schemas.microsoft.com/office/drawing/2014/main" id="{BDD18C58-69F6-7228-80B1-21872081F6DF}"/>
              </a:ext>
            </a:extLst>
          </p:cNvPr>
          <p:cNvSpPr/>
          <p:nvPr/>
        </p:nvSpPr>
        <p:spPr>
          <a:xfrm>
            <a:off x="2957102" y="5540999"/>
            <a:ext cx="2511860" cy="499439"/>
          </a:xfrm>
          <a:prstGeom prst="flowChartTerminator">
            <a:avLst/>
          </a:prstGeom>
          <a:solidFill>
            <a:srgbClr val="FFCC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Cache</a:t>
            </a:r>
          </a:p>
        </p:txBody>
      </p:sp>
      <p:pic>
        <p:nvPicPr>
          <p:cNvPr id="16" name="Picture 6" descr="Numba - Wikipedia">
            <a:extLst>
              <a:ext uri="{FF2B5EF4-FFF2-40B4-BE49-F238E27FC236}">
                <a16:creationId xmlns:a16="http://schemas.microsoft.com/office/drawing/2014/main" id="{2B110D17-5CB1-C922-578F-49FB6D80E2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10020" y="3127722"/>
            <a:ext cx="602556" cy="602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0DC019F-890B-B982-4E3D-4367DC705799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>
            <a:off x="2390966" y="2683188"/>
            <a:ext cx="1" cy="38280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65367E1-44C3-EB11-3175-B9BEF385F125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3197485" y="3407087"/>
            <a:ext cx="884833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8C9CC0D-F4D0-B88B-EA95-E975190BAC87}"/>
              </a:ext>
            </a:extLst>
          </p:cNvPr>
          <p:cNvCxnSpPr>
            <a:cxnSpLocks/>
            <a:stCxn id="9" idx="2"/>
            <a:endCxn id="10" idx="0"/>
          </p:cNvCxnSpPr>
          <p:nvPr/>
        </p:nvCxnSpPr>
        <p:spPr>
          <a:xfrm flipH="1">
            <a:off x="9936785" y="3330829"/>
            <a:ext cx="1" cy="93205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Connector: Elbow 29">
            <a:extLst>
              <a:ext uri="{FF2B5EF4-FFF2-40B4-BE49-F238E27FC236}">
                <a16:creationId xmlns:a16="http://schemas.microsoft.com/office/drawing/2014/main" id="{F54E9420-58B8-46DA-DD67-FB44BBE4766C}"/>
              </a:ext>
            </a:extLst>
          </p:cNvPr>
          <p:cNvCxnSpPr>
            <a:cxnSpLocks/>
            <a:stCxn id="7" idx="3"/>
            <a:endCxn id="9" idx="1"/>
          </p:cNvCxnSpPr>
          <p:nvPr/>
        </p:nvCxnSpPr>
        <p:spPr>
          <a:xfrm flipV="1">
            <a:off x="6438317" y="2831391"/>
            <a:ext cx="2320469" cy="575696"/>
          </a:xfrm>
          <a:prstGeom prst="bentConnector3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Connector: Elbow 31">
            <a:extLst>
              <a:ext uri="{FF2B5EF4-FFF2-40B4-BE49-F238E27FC236}">
                <a16:creationId xmlns:a16="http://schemas.microsoft.com/office/drawing/2014/main" id="{FEF919C0-5466-D744-6A41-8D33191614F9}"/>
              </a:ext>
            </a:extLst>
          </p:cNvPr>
          <p:cNvCxnSpPr>
            <a:stCxn id="8" idx="3"/>
            <a:endCxn id="9" idx="1"/>
          </p:cNvCxnSpPr>
          <p:nvPr/>
        </p:nvCxnSpPr>
        <p:spPr>
          <a:xfrm>
            <a:off x="6438316" y="2316694"/>
            <a:ext cx="2320470" cy="514697"/>
          </a:xfrm>
          <a:prstGeom prst="bentConnector3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41CBCEA-119E-6E2A-5426-49EC80A19BC5}"/>
              </a:ext>
            </a:extLst>
          </p:cNvPr>
          <p:cNvCxnSpPr>
            <a:cxnSpLocks/>
            <a:stCxn id="10" idx="1"/>
            <a:endCxn id="11" idx="3"/>
          </p:cNvCxnSpPr>
          <p:nvPr/>
        </p:nvCxnSpPr>
        <p:spPr>
          <a:xfrm flipH="1" flipV="1">
            <a:off x="7766626" y="4759139"/>
            <a:ext cx="1108469" cy="318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53868E8-208D-318A-A510-ED95E5555E73}"/>
              </a:ext>
            </a:extLst>
          </p:cNvPr>
          <p:cNvCxnSpPr>
            <a:cxnSpLocks/>
            <a:stCxn id="11" idx="1"/>
            <a:endCxn id="12" idx="3"/>
          </p:cNvCxnSpPr>
          <p:nvPr/>
        </p:nvCxnSpPr>
        <p:spPr>
          <a:xfrm flipH="1">
            <a:off x="5078108" y="4759139"/>
            <a:ext cx="958365" cy="159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3970A59-AEB9-DCB5-0DB5-B05766B52300}"/>
              </a:ext>
            </a:extLst>
          </p:cNvPr>
          <p:cNvCxnSpPr>
            <a:cxnSpLocks/>
            <a:stCxn id="12" idx="2"/>
            <a:endCxn id="15" idx="0"/>
          </p:cNvCxnSpPr>
          <p:nvPr/>
        </p:nvCxnSpPr>
        <p:spPr>
          <a:xfrm>
            <a:off x="4213032" y="5260168"/>
            <a:ext cx="0" cy="28083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1078530-4AD8-4C01-160D-61AB93F9C4DF}"/>
              </a:ext>
            </a:extLst>
          </p:cNvPr>
          <p:cNvCxnSpPr>
            <a:cxnSpLocks/>
            <a:stCxn id="12" idx="1"/>
            <a:endCxn id="13" idx="6"/>
          </p:cNvCxnSpPr>
          <p:nvPr/>
        </p:nvCxnSpPr>
        <p:spPr>
          <a:xfrm flipH="1" flipV="1">
            <a:off x="2572635" y="4753152"/>
            <a:ext cx="775320" cy="757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A4DFDF6A-AE27-DE4B-8B0D-0E02EA24FCBC}"/>
              </a:ext>
            </a:extLst>
          </p:cNvPr>
          <p:cNvSpPr txBox="1"/>
          <p:nvPr/>
        </p:nvSpPr>
        <p:spPr>
          <a:xfrm>
            <a:off x="7766626" y="3413332"/>
            <a:ext cx="31623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i="1" dirty="0">
                <a:solidFill>
                  <a:schemeClr val="bg2">
                    <a:lumMod val="50000"/>
                  </a:schemeClr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Python</a:t>
            </a:r>
          </a:p>
        </p:txBody>
      </p:sp>
      <p:sp>
        <p:nvSpPr>
          <p:cNvPr id="53" name="Date Placeholder 52">
            <a:extLst>
              <a:ext uri="{FF2B5EF4-FFF2-40B4-BE49-F238E27FC236}">
                <a16:creationId xmlns:a16="http://schemas.microsoft.com/office/drawing/2014/main" id="{DE97E466-5728-A6B1-BDC6-150B2BDC8B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 18th, 2024</a:t>
            </a:r>
          </a:p>
        </p:txBody>
      </p:sp>
      <p:sp>
        <p:nvSpPr>
          <p:cNvPr id="54" name="Footer Placeholder 53">
            <a:extLst>
              <a:ext uri="{FF2B5EF4-FFF2-40B4-BE49-F238E27FC236}">
                <a16:creationId xmlns:a16="http://schemas.microsoft.com/office/drawing/2014/main" id="{DC53CB62-26E2-EB43-F409-5661672ACB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Acceleration &amp; Abstraction in MC/DC </a:t>
            </a:r>
          </a:p>
        </p:txBody>
      </p:sp>
      <p:sp>
        <p:nvSpPr>
          <p:cNvPr id="55" name="Slide Number Placeholder 54">
            <a:extLst>
              <a:ext uri="{FF2B5EF4-FFF2-40B4-BE49-F238E27FC236}">
                <a16:creationId xmlns:a16="http://schemas.microsoft.com/office/drawing/2014/main" id="{63DAB87C-E4F4-DE7D-6530-CB5265F6F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BBB15-AE35-E04C-A42D-B940C4111BD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368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040EBC7D-D572-58FE-7AFE-96F673E592EA}"/>
              </a:ext>
            </a:extLst>
          </p:cNvPr>
          <p:cNvSpPr/>
          <p:nvPr/>
        </p:nvSpPr>
        <p:spPr>
          <a:xfrm>
            <a:off x="3438533" y="1573803"/>
            <a:ext cx="1968497" cy="4093616"/>
          </a:xfrm>
          <a:prstGeom prst="rect">
            <a:avLst/>
          </a:prstGeom>
          <a:solidFill>
            <a:srgbClr val="A8D3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harmonize.py</a:t>
            </a:r>
            <a:endParaRPr lang="en-US" dirty="0">
              <a:solidFill>
                <a:schemeClr val="tx1"/>
              </a:solidFill>
              <a:latin typeface="Cascadia Code SemiLight" panose="020B0609020000020004" pitchFamily="34" charset="0"/>
              <a:ea typeface="Cascadia Code SemiLight" panose="020B0609020000020004" pitchFamily="34" charset="0"/>
              <a:cs typeface="Cascadia Code SemiLight" panose="020B06090200000200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B59543-A6F6-E913-F8BA-D98EA23D7F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7858"/>
            <a:ext cx="9575307" cy="1325563"/>
          </a:xfrm>
          <a:ln>
            <a:noFill/>
          </a:ln>
        </p:spPr>
        <p:txBody>
          <a:bodyPr/>
          <a:lstStyle/>
          <a:p>
            <a:r>
              <a:rPr lang="en-US" dirty="0"/>
              <a:t>Harmonize and MC/DC!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64BAE39-1F7B-93DA-7174-E9BC5989021E}"/>
              </a:ext>
            </a:extLst>
          </p:cNvPr>
          <p:cNvSpPr/>
          <p:nvPr/>
        </p:nvSpPr>
        <p:spPr>
          <a:xfrm>
            <a:off x="3762384" y="2213788"/>
            <a:ext cx="1320797" cy="1267123"/>
          </a:xfrm>
          <a:prstGeom prst="rect">
            <a:avLst/>
          </a:prstGeom>
          <a:solidFill>
            <a:srgbClr val="3C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compiles to IR using </a:t>
            </a:r>
            <a:r>
              <a:rPr lang="en-US" sz="12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Numba</a:t>
            </a:r>
            <a:r>
              <a:rPr lang="en-US" sz="12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 (PTX)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5FDAAA5-D384-9861-F2A5-F714B6C6446B}"/>
              </a:ext>
            </a:extLst>
          </p:cNvPr>
          <p:cNvSpPr/>
          <p:nvPr/>
        </p:nvSpPr>
        <p:spPr>
          <a:xfrm>
            <a:off x="9848856" y="2998217"/>
            <a:ext cx="1968497" cy="1166594"/>
          </a:xfrm>
          <a:prstGeom prst="rect">
            <a:avLst/>
          </a:prstGeom>
          <a:solidFill>
            <a:srgbClr val="0042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nvcc</a:t>
            </a:r>
            <a:endParaRPr lang="en-US" dirty="0">
              <a:latin typeface="Cascadia Code SemiLight" panose="020B0609020000020004" pitchFamily="34" charset="0"/>
              <a:ea typeface="Cascadia Code SemiLight" panose="020B0609020000020004" pitchFamily="34" charset="0"/>
              <a:cs typeface="Cascadia Code SemiLight" panose="020B0609020000020004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5C51A5C-CF24-12FC-FD37-38A5E83DD003}"/>
              </a:ext>
            </a:extLst>
          </p:cNvPr>
          <p:cNvSpPr/>
          <p:nvPr/>
        </p:nvSpPr>
        <p:spPr>
          <a:xfrm>
            <a:off x="639781" y="2565400"/>
            <a:ext cx="1968497" cy="271229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MC/DC Run function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A4C9877B-0E0C-58B0-945E-824AF8FF81C9}"/>
              </a:ext>
            </a:extLst>
          </p:cNvPr>
          <p:cNvSpPr/>
          <p:nvPr/>
        </p:nvSpPr>
        <p:spPr>
          <a:xfrm>
            <a:off x="3762382" y="4125114"/>
            <a:ext cx="1320797" cy="1152579"/>
          </a:xfrm>
          <a:prstGeom prst="rect">
            <a:avLst/>
          </a:prstGeom>
          <a:solidFill>
            <a:srgbClr val="3C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fix </a:t>
            </a:r>
            <a:r>
              <a:rPr lang="en-US" sz="12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gobbledygook</a:t>
            </a:r>
            <a:endParaRPr lang="en-US" sz="1400" dirty="0">
              <a:latin typeface="Cascadia Code SemiLight" panose="020B0609020000020004" pitchFamily="34" charset="0"/>
              <a:ea typeface="Cascadia Code SemiLight" panose="020B0609020000020004" pitchFamily="34" charset="0"/>
              <a:cs typeface="Cascadia Code SemiLight" panose="020B0609020000020004" pitchFamily="34" charset="0"/>
            </a:endParaRP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1784214F-FEBB-ED81-67A0-5302F3347335}"/>
              </a:ext>
            </a:extLst>
          </p:cNvPr>
          <p:cNvGrpSpPr/>
          <p:nvPr/>
        </p:nvGrpSpPr>
        <p:grpSpPr>
          <a:xfrm>
            <a:off x="6627817" y="1531719"/>
            <a:ext cx="2414583" cy="4093616"/>
            <a:chOff x="6627817" y="1531719"/>
            <a:chExt cx="2414583" cy="4093616"/>
          </a:xfrm>
        </p:grpSpPr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13AAEEE1-6157-982C-1EBB-883839259CCE}"/>
                </a:ext>
              </a:extLst>
            </p:cNvPr>
            <p:cNvSpPr/>
            <p:nvPr/>
          </p:nvSpPr>
          <p:spPr>
            <a:xfrm>
              <a:off x="6627817" y="1531719"/>
              <a:ext cx="2414583" cy="4093616"/>
            </a:xfrm>
            <a:prstGeom prst="rect">
              <a:avLst/>
            </a:prstGeom>
            <a:solidFill>
              <a:srgbClr val="0042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 err="1">
                  <a:latin typeface="Cascadia Code SemiLight" panose="020B0609020000020004" pitchFamily="34" charset="0"/>
                  <a:ea typeface="Cascadia Code SemiLight" panose="020B0609020000020004" pitchFamily="34" charset="0"/>
                  <a:cs typeface="Cascadia Code SemiLight" panose="020B0609020000020004" pitchFamily="34" charset="0"/>
                </a:rPr>
                <a:t>harmonize.cpp</a:t>
              </a:r>
              <a:endParaRPr lang="en-US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endParaRP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C6773F67-3B3B-24D9-BA86-DC88187BE968}"/>
                </a:ext>
              </a:extLst>
            </p:cNvPr>
            <p:cNvSpPr/>
            <p:nvPr/>
          </p:nvSpPr>
          <p:spPr>
            <a:xfrm>
              <a:off x="6627817" y="2287782"/>
              <a:ext cx="1968497" cy="7074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C5360CB4-02A7-5C47-FD25-285EDB0945A1}"/>
                </a:ext>
              </a:extLst>
            </p:cNvPr>
            <p:cNvSpPr/>
            <p:nvPr/>
          </p:nvSpPr>
          <p:spPr>
            <a:xfrm>
              <a:off x="6627817" y="3266887"/>
              <a:ext cx="1968497" cy="7074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endParaRP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473A1033-0CA2-F640-565C-41243ADE8F1E}"/>
                </a:ext>
              </a:extLst>
            </p:cNvPr>
            <p:cNvSpPr/>
            <p:nvPr/>
          </p:nvSpPr>
          <p:spPr>
            <a:xfrm>
              <a:off x="6627817" y="4245992"/>
              <a:ext cx="1968497" cy="7074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endParaRPr>
            </a:p>
          </p:txBody>
        </p:sp>
      </p:grpSp>
      <p:sp>
        <p:nvSpPr>
          <p:cNvPr id="59" name="Rectangle 58">
            <a:extLst>
              <a:ext uri="{FF2B5EF4-FFF2-40B4-BE49-F238E27FC236}">
                <a16:creationId xmlns:a16="http://schemas.microsoft.com/office/drawing/2014/main" id="{5C997B33-A7B4-8A0A-A7CC-E7706EBED53D}"/>
              </a:ext>
            </a:extLst>
          </p:cNvPr>
          <p:cNvSpPr/>
          <p:nvPr/>
        </p:nvSpPr>
        <p:spPr>
          <a:xfrm>
            <a:off x="838200" y="3820314"/>
            <a:ext cx="1631945" cy="318664"/>
          </a:xfrm>
          <a:prstGeom prst="rect">
            <a:avLst/>
          </a:prstGeom>
          <a:solidFill>
            <a:srgbClr val="4382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MC/DC Function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28938392-0F7F-B45E-D3C2-8545D09EB2D1}"/>
              </a:ext>
            </a:extLst>
          </p:cNvPr>
          <p:cNvSpPr/>
          <p:nvPr/>
        </p:nvSpPr>
        <p:spPr>
          <a:xfrm>
            <a:off x="990600" y="3972714"/>
            <a:ext cx="1631945" cy="318664"/>
          </a:xfrm>
          <a:prstGeom prst="rect">
            <a:avLst/>
          </a:prstGeom>
          <a:solidFill>
            <a:srgbClr val="4382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MC/DC Function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2EE642E2-9A72-6F2D-A60D-4E53779C9162}"/>
              </a:ext>
            </a:extLst>
          </p:cNvPr>
          <p:cNvSpPr/>
          <p:nvPr/>
        </p:nvSpPr>
        <p:spPr>
          <a:xfrm>
            <a:off x="1143000" y="4125114"/>
            <a:ext cx="1631945" cy="318664"/>
          </a:xfrm>
          <a:prstGeom prst="rect">
            <a:avLst/>
          </a:prstGeom>
          <a:solidFill>
            <a:srgbClr val="4382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MC/DC Function</a:t>
            </a:r>
          </a:p>
        </p:txBody>
      </p:sp>
      <p:sp>
        <p:nvSpPr>
          <p:cNvPr id="62" name="Frame 61">
            <a:extLst>
              <a:ext uri="{FF2B5EF4-FFF2-40B4-BE49-F238E27FC236}">
                <a16:creationId xmlns:a16="http://schemas.microsoft.com/office/drawing/2014/main" id="{0748E398-4487-ECA1-5E0C-8B51A526FC75}"/>
              </a:ext>
            </a:extLst>
          </p:cNvPr>
          <p:cNvSpPr/>
          <p:nvPr/>
        </p:nvSpPr>
        <p:spPr>
          <a:xfrm>
            <a:off x="5883286" y="1232665"/>
            <a:ext cx="3489314" cy="4723636"/>
          </a:xfrm>
          <a:prstGeom prst="frame">
            <a:avLst>
              <a:gd name="adj1" fmla="val 6286"/>
            </a:avLst>
          </a:prstGeom>
          <a:solidFill>
            <a:srgbClr val="FF26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2DB43580-52E8-1688-A007-077F5DAC39A3}"/>
              </a:ext>
            </a:extLst>
          </p:cNvPr>
          <p:cNvCxnSpPr>
            <a:stCxn id="62" idx="3"/>
            <a:endCxn id="22" idx="1"/>
          </p:cNvCxnSpPr>
          <p:nvPr/>
        </p:nvCxnSpPr>
        <p:spPr>
          <a:xfrm flipV="1">
            <a:off x="9372600" y="3581514"/>
            <a:ext cx="476256" cy="1296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9BBDABB5-4EA4-5948-58B6-11B51D39D360}"/>
              </a:ext>
            </a:extLst>
          </p:cNvPr>
          <p:cNvSpPr/>
          <p:nvPr/>
        </p:nvSpPr>
        <p:spPr>
          <a:xfrm>
            <a:off x="9848856" y="4536171"/>
            <a:ext cx="1968497" cy="1166594"/>
          </a:xfrm>
          <a:prstGeom prst="rect">
            <a:avLst/>
          </a:prstGeom>
          <a:solidFill>
            <a:srgbClr val="0042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CUDA executable</a:t>
            </a:r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97F70D4B-ED8F-66F9-EA14-D203EAA950A1}"/>
              </a:ext>
            </a:extLst>
          </p:cNvPr>
          <p:cNvCxnSpPr>
            <a:stCxn id="22" idx="2"/>
            <a:endCxn id="70" idx="0"/>
          </p:cNvCxnSpPr>
          <p:nvPr/>
        </p:nvCxnSpPr>
        <p:spPr>
          <a:xfrm>
            <a:off x="10833105" y="4164811"/>
            <a:ext cx="0" cy="37136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Date Placeholder 72">
            <a:extLst>
              <a:ext uri="{FF2B5EF4-FFF2-40B4-BE49-F238E27FC236}">
                <a16:creationId xmlns:a16="http://schemas.microsoft.com/office/drawing/2014/main" id="{0A1963B9-D45E-6807-F62E-D800772935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 18th, 2024</a:t>
            </a:r>
          </a:p>
        </p:txBody>
      </p:sp>
      <p:sp>
        <p:nvSpPr>
          <p:cNvPr id="74" name="Footer Placeholder 73">
            <a:extLst>
              <a:ext uri="{FF2B5EF4-FFF2-40B4-BE49-F238E27FC236}">
                <a16:creationId xmlns:a16="http://schemas.microsoft.com/office/drawing/2014/main" id="{B6267196-54B8-9B87-5D44-10887BB6EE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Acceleration &amp; Abstraction in MC/DC </a:t>
            </a:r>
          </a:p>
        </p:txBody>
      </p:sp>
      <p:sp>
        <p:nvSpPr>
          <p:cNvPr id="75" name="Slide Number Placeholder 74">
            <a:extLst>
              <a:ext uri="{FF2B5EF4-FFF2-40B4-BE49-F238E27FC236}">
                <a16:creationId xmlns:a16="http://schemas.microsoft.com/office/drawing/2014/main" id="{12F4B0A5-1D2F-03AA-A59C-C1D53B5C3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BBB15-AE35-E04C-A42D-B940C4111BD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191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2.96296E-6 L 0.25521 -0.0676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760" y="-3380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4.81481E-6 L 0.24244 -0.0625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096" y="-2986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2.59259E-6 L 0.2362 -0.05879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810" y="-294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0" dur="2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407700"/>
                                      </p:to>
                                    </p:animClr>
                                    <p:set>
                                      <p:cBhvr>
                                        <p:cTn id="31" dur="2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" dur="2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4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407700"/>
                                      </p:to>
                                    </p:animClr>
                                    <p:set>
                                      <p:cBhvr>
                                        <p:cTn id="35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8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407700"/>
                                      </p:to>
                                    </p:animClr>
                                    <p:set>
                                      <p:cBhvr>
                                        <p:cTn id="39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0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362 -0.05879 L 0.45234 -0.1993 " pathEditMode="relative" rAng="0" ptsTypes="AA">
                                      <p:cBhvr>
                                        <p:cTn id="52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807" y="-7037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5521 -0.0676 L 0.42786 0.04884 " pathEditMode="relative" rAng="0" ptsTypes="AA">
                                      <p:cBhvr>
                                        <p:cTn id="54" dur="2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633" y="5810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4245 -0.0625 L 0.44049 -0.07847 " pathEditMode="relative" rAng="0" ptsTypes="AA">
                                      <p:cBhvr>
                                        <p:cTn id="56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896" y="-81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21" grpId="0" animBg="1"/>
      <p:bldP spid="22" grpId="0" animBg="1"/>
      <p:bldP spid="52" grpId="0" animBg="1"/>
      <p:bldP spid="59" grpId="0" animBg="1"/>
      <p:bldP spid="59" grpId="1" animBg="1"/>
      <p:bldP spid="59" grpId="2" animBg="1"/>
      <p:bldP spid="60" grpId="0" animBg="1"/>
      <p:bldP spid="60" grpId="1" animBg="1"/>
      <p:bldP spid="60" grpId="2" animBg="1"/>
      <p:bldP spid="61" grpId="0" animBg="1"/>
      <p:bldP spid="61" grpId="1" animBg="1"/>
      <p:bldP spid="61" grpId="2" animBg="1"/>
      <p:bldP spid="62" grpId="0" animBg="1"/>
      <p:bldP spid="7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4769EB-8C1E-D1FD-75DC-ABEB2CA4B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What's Harmonize Doing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E55B86-D15C-8FFE-FB4C-8F42C6591D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02212D-0655-DC1C-1ED8-39B8176AA3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 18th, 2024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50A31B-AA9D-18F1-4CAC-10A94CADF5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Acceleration &amp; Abstraction in MC/DC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6DD674-71E4-29A6-5692-683319C85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BFB55-84C6-B64A-988D-585CA118354E}" type="slidenum">
              <a:rPr lang="en-US" smtClean="0"/>
              <a:t>16</a:t>
            </a:fld>
            <a:r>
              <a:rPr lang="en-US"/>
              <a:t>/30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41786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E37E6-5E45-46EA-B920-D9E2DD3FF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MC/DC current core capabilities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DD4BA4-24A7-464B-A686-5E45BB13E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1966A-2CC9-4C6B-B272-AC20E82FE5B1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EE8D10D-A9F7-02A1-E9DD-B07D06C095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4643"/>
            <a:ext cx="5840124" cy="4773752"/>
          </a:xfrm>
        </p:spPr>
        <p:txBody>
          <a:bodyPr>
            <a:noAutofit/>
          </a:bodyPr>
          <a:lstStyle/>
          <a:p>
            <a:pPr marL="571500" indent="-458788">
              <a:lnSpc>
                <a:spcPct val="100000"/>
              </a:lnSpc>
              <a:buClr>
                <a:schemeClr val="tx1"/>
              </a:buClr>
              <a:buFont typeface="Wingdings" panose="05000000000000000000" pitchFamily="2" charset="2"/>
              <a:buChar char="q"/>
            </a:pPr>
            <a:r>
              <a:rPr lang="en-US" sz="1600" b="1" dirty="0"/>
              <a:t>Multigroup physics</a:t>
            </a:r>
          </a:p>
          <a:p>
            <a:pPr marL="917575" lvl="1" indent="-341313">
              <a:lnSpc>
                <a:spcPct val="100000"/>
              </a:lnSpc>
              <a:buClr>
                <a:schemeClr val="tx1"/>
              </a:buClr>
              <a:buFont typeface="Wingdings" pitchFamily="2" charset="2"/>
              <a:buChar char="ü"/>
            </a:pPr>
            <a:r>
              <a:rPr lang="en-US" sz="1600" dirty="0"/>
              <a:t>Capture</a:t>
            </a:r>
          </a:p>
          <a:p>
            <a:pPr marL="917575" lvl="1" indent="-341313">
              <a:lnSpc>
                <a:spcPct val="100000"/>
              </a:lnSpc>
              <a:buClr>
                <a:schemeClr val="tx1"/>
              </a:buClr>
              <a:buFont typeface="Wingdings" pitchFamily="2" charset="2"/>
              <a:buChar char="ü"/>
            </a:pPr>
            <a:r>
              <a:rPr lang="en-US" sz="1600" dirty="0"/>
              <a:t>Isotropic scattering</a:t>
            </a:r>
          </a:p>
          <a:p>
            <a:pPr marL="917575" lvl="1" indent="-341313">
              <a:lnSpc>
                <a:spcPct val="100000"/>
              </a:lnSpc>
              <a:buClr>
                <a:schemeClr val="tx1"/>
              </a:buClr>
              <a:buFont typeface="Wingdings" pitchFamily="2" charset="2"/>
              <a:buChar char="ü"/>
            </a:pPr>
            <a:r>
              <a:rPr lang="en-US" sz="1600" dirty="0"/>
              <a:t>Fission (prompt and delayed)</a:t>
            </a:r>
          </a:p>
          <a:p>
            <a:pPr marL="571500" indent="-458788">
              <a:lnSpc>
                <a:spcPct val="100000"/>
              </a:lnSpc>
              <a:buClr>
                <a:schemeClr val="tx1"/>
              </a:buClr>
              <a:buFont typeface="Wingdings" panose="05000000000000000000" pitchFamily="2" charset="2"/>
              <a:buChar char="q"/>
            </a:pPr>
            <a:r>
              <a:rPr lang="en-US" sz="1600" b="1" dirty="0"/>
              <a:t>Continuous energy physics </a:t>
            </a:r>
            <a:r>
              <a:rPr lang="en-US" sz="1600" dirty="0"/>
              <a:t>[new!]</a:t>
            </a:r>
          </a:p>
          <a:p>
            <a:pPr marL="917575" lvl="1" indent="-341313">
              <a:lnSpc>
                <a:spcPct val="100000"/>
              </a:lnSpc>
              <a:buClr>
                <a:schemeClr val="tx1"/>
              </a:buClr>
              <a:buFont typeface="Wingdings" pitchFamily="2" charset="2"/>
              <a:buChar char="ü"/>
            </a:pPr>
            <a:r>
              <a:rPr lang="en-US" sz="1600" dirty="0"/>
              <a:t>NJOY generated point-wise data,</a:t>
            </a:r>
          </a:p>
          <a:p>
            <a:pPr marL="1152525" lvl="2" indent="-234950">
              <a:lnSpc>
                <a:spcPct val="100000"/>
              </a:lnSpc>
              <a:buClr>
                <a:schemeClr val="tx1"/>
              </a:buClr>
            </a:pPr>
            <a:r>
              <a:rPr lang="en-US" sz="1600" dirty="0"/>
              <a:t>Room temperature</a:t>
            </a:r>
          </a:p>
          <a:p>
            <a:pPr marL="1152525" lvl="2" indent="-234950">
              <a:lnSpc>
                <a:spcPct val="100000"/>
              </a:lnSpc>
              <a:buClr>
                <a:schemeClr val="tx1"/>
              </a:buClr>
            </a:pPr>
            <a:r>
              <a:rPr lang="en-US" sz="1600" dirty="0"/>
              <a:t>Assumed linear interpolation</a:t>
            </a:r>
          </a:p>
          <a:p>
            <a:pPr marL="917575" lvl="1" indent="-341313">
              <a:lnSpc>
                <a:spcPct val="100000"/>
              </a:lnSpc>
              <a:buClr>
                <a:schemeClr val="tx1"/>
              </a:buClr>
              <a:buFont typeface="Wingdings" pitchFamily="2" charset="2"/>
              <a:buChar char="ü"/>
            </a:pPr>
            <a:r>
              <a:rPr lang="en-US" sz="1600" dirty="0"/>
              <a:t>Capture (MT=102-117)</a:t>
            </a:r>
          </a:p>
          <a:p>
            <a:pPr marL="917575" lvl="1" indent="-341313">
              <a:lnSpc>
                <a:spcPct val="100000"/>
              </a:lnSpc>
              <a:buClr>
                <a:schemeClr val="tx1"/>
              </a:buClr>
              <a:buFont typeface="Wingdings" pitchFamily="2" charset="2"/>
              <a:buChar char="ü"/>
            </a:pPr>
            <a:r>
              <a:rPr lang="en-US" sz="1600" dirty="0"/>
              <a:t>Fission (prompt and delayed)</a:t>
            </a:r>
          </a:p>
          <a:p>
            <a:pPr marL="917575" lvl="1" indent="-341313">
              <a:lnSpc>
                <a:spcPct val="100000"/>
              </a:lnSpc>
              <a:buClr>
                <a:schemeClr val="tx1"/>
              </a:buClr>
              <a:buFont typeface="Wingdings" pitchFamily="2" charset="2"/>
              <a:buChar char="ü"/>
            </a:pPr>
            <a:r>
              <a:rPr lang="en-US" sz="1600" dirty="0"/>
              <a:t>Scattering (non-capture &amp; non-fission)</a:t>
            </a:r>
          </a:p>
          <a:p>
            <a:pPr marL="1152525" lvl="2" indent="-234950">
              <a:lnSpc>
                <a:spcPct val="100000"/>
              </a:lnSpc>
              <a:buClr>
                <a:schemeClr val="tx1"/>
              </a:buClr>
            </a:pPr>
            <a:r>
              <a:rPr lang="en-US" sz="1600" dirty="0"/>
              <a:t>Isotropic elastic scattering in COM</a:t>
            </a:r>
          </a:p>
          <a:p>
            <a:pPr marL="1152525" lvl="2" indent="-234950">
              <a:lnSpc>
                <a:spcPct val="100000"/>
              </a:lnSpc>
              <a:buClr>
                <a:schemeClr val="tx1"/>
              </a:buClr>
            </a:pPr>
            <a:r>
              <a:rPr lang="en-US" sz="1600" dirty="0"/>
              <a:t>Free gas, constant XS model for thermal scattering</a:t>
            </a:r>
          </a:p>
          <a:p>
            <a:pPr marL="917575" lvl="1" indent="-341313">
              <a:lnSpc>
                <a:spcPct val="100000"/>
              </a:lnSpc>
              <a:buClr>
                <a:schemeClr val="tx1"/>
              </a:buClr>
              <a:buFont typeface="Wingdings" pitchFamily="2" charset="2"/>
              <a:buChar char="ü"/>
            </a:pPr>
            <a:r>
              <a:rPr lang="en-US" sz="1600" dirty="0"/>
              <a:t>Support almost all nuclides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A575D2B-7663-1F5F-5AF3-5A448F371AF9}"/>
              </a:ext>
            </a:extLst>
          </p:cNvPr>
          <p:cNvSpPr txBox="1">
            <a:spLocks/>
          </p:cNvSpPr>
          <p:nvPr/>
        </p:nvSpPr>
        <p:spPr>
          <a:xfrm>
            <a:off x="5672885" y="962602"/>
            <a:ext cx="5586680" cy="5462560"/>
          </a:xfrm>
          <a:prstGeom prst="rect">
            <a:avLst/>
          </a:prstGeom>
        </p:spPr>
        <p:txBody>
          <a:bodyPr vert="horz" lIns="91440" tIns="45720" rIns="91440" bIns="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458788">
              <a:lnSpc>
                <a:spcPct val="100000"/>
              </a:lnSpc>
              <a:buClr>
                <a:schemeClr val="tx1"/>
              </a:buClr>
              <a:buFont typeface="Wingdings" panose="05000000000000000000" pitchFamily="2" charset="2"/>
              <a:buChar char="q"/>
            </a:pPr>
            <a:endParaRPr lang="en-US" sz="2200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14EEBE5-58A3-9566-1150-A5F222AEBC03}"/>
              </a:ext>
            </a:extLst>
          </p:cNvPr>
          <p:cNvSpPr txBox="1">
            <a:spLocks/>
          </p:cNvSpPr>
          <p:nvPr/>
        </p:nvSpPr>
        <p:spPr>
          <a:xfrm>
            <a:off x="6175605" y="1557739"/>
            <a:ext cx="5586680" cy="4587560"/>
          </a:xfrm>
          <a:prstGeom prst="rect">
            <a:avLst/>
          </a:prstGeom>
        </p:spPr>
        <p:txBody>
          <a:bodyPr vert="horz" lIns="91440" tIns="45720" rIns="91440" bIns="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458788">
              <a:lnSpc>
                <a:spcPct val="100000"/>
              </a:lnSpc>
              <a:buClr>
                <a:schemeClr val="tx1"/>
              </a:buClr>
              <a:buFont typeface="Wingdings" panose="05000000000000000000" pitchFamily="2" charset="2"/>
              <a:buChar char="q"/>
            </a:pPr>
            <a:r>
              <a:rPr lang="en-US" sz="1600" b="1" dirty="0"/>
              <a:t>Geometry</a:t>
            </a:r>
          </a:p>
          <a:p>
            <a:pPr marL="917575" lvl="1" indent="-341313">
              <a:lnSpc>
                <a:spcPct val="100000"/>
              </a:lnSpc>
              <a:buClr>
                <a:schemeClr val="tx1"/>
              </a:buClr>
              <a:buFont typeface="Wingdings" pitchFamily="2" charset="2"/>
              <a:buChar char="ü"/>
            </a:pPr>
            <a:r>
              <a:rPr lang="en-US" sz="1600" dirty="0"/>
              <a:t>Surface-tracking</a:t>
            </a:r>
          </a:p>
          <a:p>
            <a:pPr marL="917575" lvl="1" indent="-341313">
              <a:lnSpc>
                <a:spcPct val="100000"/>
              </a:lnSpc>
              <a:buClr>
                <a:schemeClr val="tx1"/>
              </a:buClr>
              <a:buFont typeface="Wingdings" pitchFamily="2" charset="2"/>
              <a:buChar char="ü"/>
            </a:pPr>
            <a:r>
              <a:rPr lang="en-US" sz="1600" dirty="0"/>
              <a:t>Quadric CSG surface</a:t>
            </a:r>
          </a:p>
          <a:p>
            <a:pPr marL="917575" lvl="1" indent="-341313">
              <a:lnSpc>
                <a:spcPct val="100000"/>
              </a:lnSpc>
              <a:buClr>
                <a:schemeClr val="tx1"/>
              </a:buClr>
              <a:buFont typeface="Wingdings" pitchFamily="2" charset="2"/>
              <a:buChar char="ü"/>
            </a:pPr>
            <a:r>
              <a:rPr lang="en-US" sz="1600" dirty="0"/>
              <a:t>Multi-level lattice</a:t>
            </a:r>
          </a:p>
          <a:p>
            <a:pPr marL="917575" lvl="1" indent="-341313">
              <a:lnSpc>
                <a:spcPct val="100000"/>
              </a:lnSpc>
              <a:buClr>
                <a:schemeClr val="tx1"/>
              </a:buClr>
              <a:buFont typeface="Wingdings" pitchFamily="2" charset="2"/>
              <a:buChar char="ü"/>
            </a:pPr>
            <a:r>
              <a:rPr lang="en-US" sz="1600" dirty="0"/>
              <a:t>Time-dependent planar surfaces</a:t>
            </a:r>
          </a:p>
          <a:p>
            <a:pPr marL="571500" indent="-458788">
              <a:lnSpc>
                <a:spcPct val="100000"/>
              </a:lnSpc>
              <a:buClr>
                <a:schemeClr val="tx1"/>
              </a:buClr>
              <a:buFont typeface="Wingdings" panose="05000000000000000000" pitchFamily="2" charset="2"/>
              <a:buChar char="q"/>
            </a:pPr>
            <a:r>
              <a:rPr lang="en-US" sz="1600" b="1" dirty="0"/>
              <a:t>Simulation modes</a:t>
            </a:r>
          </a:p>
          <a:p>
            <a:pPr marL="917575" lvl="1" indent="-341313">
              <a:lnSpc>
                <a:spcPct val="100000"/>
              </a:lnSpc>
              <a:buClr>
                <a:schemeClr val="tx1"/>
              </a:buClr>
              <a:buFont typeface="Wingdings" pitchFamily="2" charset="2"/>
              <a:buChar char="ü"/>
            </a:pPr>
            <a:r>
              <a:rPr lang="en-US" sz="1600" dirty="0"/>
              <a:t>Fixed-source (time-dependent)</a:t>
            </a:r>
          </a:p>
          <a:p>
            <a:pPr marL="917575" lvl="1" indent="-341313">
              <a:lnSpc>
                <a:spcPct val="100000"/>
              </a:lnSpc>
              <a:buClr>
                <a:schemeClr val="tx1"/>
              </a:buClr>
              <a:buFont typeface="Wingdings" pitchFamily="2" charset="2"/>
              <a:buChar char="ü"/>
            </a:pPr>
            <a:r>
              <a:rPr lang="en-US" sz="1600" dirty="0"/>
              <a:t>k-Eigenvalue</a:t>
            </a:r>
          </a:p>
          <a:p>
            <a:pPr marL="571500" indent="-458788">
              <a:lnSpc>
                <a:spcPct val="100000"/>
              </a:lnSpc>
              <a:buClr>
                <a:schemeClr val="tx1"/>
              </a:buClr>
              <a:buFont typeface="Wingdings" panose="05000000000000000000" pitchFamily="2" charset="2"/>
              <a:buChar char="q"/>
            </a:pPr>
            <a:r>
              <a:rPr lang="en-US" sz="1600" b="1" dirty="0"/>
              <a:t>Running modes: </a:t>
            </a:r>
            <a:r>
              <a:rPr lang="en-US" sz="1600" dirty="0"/>
              <a:t>Python, </a:t>
            </a:r>
            <a:r>
              <a:rPr lang="en-US" sz="1600" dirty="0" err="1"/>
              <a:t>Numba</a:t>
            </a:r>
            <a:endParaRPr lang="en-US" sz="1600" dirty="0"/>
          </a:p>
          <a:p>
            <a:pPr marL="571500" indent="-458788">
              <a:lnSpc>
                <a:spcPct val="100000"/>
              </a:lnSpc>
              <a:buClr>
                <a:schemeClr val="tx1"/>
              </a:buClr>
              <a:buFont typeface="Wingdings" panose="05000000000000000000" pitchFamily="2" charset="2"/>
              <a:buChar char="q"/>
            </a:pPr>
            <a:r>
              <a:rPr lang="en-US" sz="1600" b="1" dirty="0"/>
              <a:t>Parallel support</a:t>
            </a:r>
          </a:p>
          <a:p>
            <a:pPr marL="917575" lvl="1" indent="-341313">
              <a:lnSpc>
                <a:spcPct val="100000"/>
              </a:lnSpc>
              <a:buClr>
                <a:schemeClr val="tx1"/>
              </a:buClr>
              <a:buFont typeface="Wingdings" pitchFamily="2" charset="2"/>
              <a:buChar char="ü"/>
            </a:pPr>
            <a:r>
              <a:rPr lang="en-US" sz="1600" dirty="0"/>
              <a:t>MPI</a:t>
            </a:r>
          </a:p>
          <a:p>
            <a:pPr marL="917575" lvl="1" indent="-341313">
              <a:lnSpc>
                <a:spcPct val="100000"/>
              </a:lnSpc>
              <a:buClr>
                <a:schemeClr val="tx1"/>
              </a:buClr>
              <a:buFont typeface="Wingdings" pitchFamily="2" charset="2"/>
              <a:buChar char="ü"/>
            </a:pPr>
            <a:r>
              <a:rPr lang="en-US" sz="1600" dirty="0" err="1"/>
              <a:t>Numba</a:t>
            </a:r>
            <a:r>
              <a:rPr lang="en-US" sz="1600" dirty="0"/>
              <a:t>-CUDA (via </a:t>
            </a:r>
            <a:r>
              <a:rPr lang="en-US" sz="1600" b="1" i="1" u="sng" dirty="0"/>
              <a:t>Harmonize</a:t>
            </a:r>
            <a:r>
              <a:rPr lang="en-US" sz="1600" dirty="0"/>
              <a:t>)</a:t>
            </a:r>
          </a:p>
          <a:p>
            <a:pPr marL="917575" lvl="1" indent="-341313">
              <a:lnSpc>
                <a:spcPct val="100000"/>
              </a:lnSpc>
              <a:buClr>
                <a:schemeClr val="tx1"/>
              </a:buClr>
              <a:buFont typeface="Wingdings" pitchFamily="2" charset="2"/>
              <a:buChar char="ü"/>
            </a:pPr>
            <a:r>
              <a:rPr lang="en-US" sz="1600" dirty="0"/>
              <a:t>Domain decomposition</a:t>
            </a:r>
          </a:p>
          <a:p>
            <a:pPr marL="917575" lvl="1" indent="-341313">
              <a:lnSpc>
                <a:spcPct val="100000"/>
              </a:lnSpc>
              <a:buClr>
                <a:schemeClr val="tx1"/>
              </a:buClr>
              <a:buFont typeface="Wingdings" pitchFamily="2" charset="2"/>
              <a:buChar char="ü"/>
            </a:pPr>
            <a:r>
              <a:rPr lang="en-US" sz="1600" dirty="0"/>
              <a:t>Reproducibility</a:t>
            </a:r>
            <a:br>
              <a:rPr lang="en-US" sz="1600" dirty="0"/>
            </a:br>
            <a:r>
              <a:rPr lang="en-US" sz="1600" dirty="0"/>
              <a:t>(via hash-based RNG seeding)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B01F96A-8518-8D1A-7D2E-9D59692A24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 18th, 2024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36E630-9A2F-1F68-F4BE-444F7FCCC3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Acceleration &amp; Abstraction in MC/DC </a:t>
            </a:r>
          </a:p>
        </p:txBody>
      </p:sp>
    </p:spTree>
    <p:extLst>
      <p:ext uri="{BB962C8B-B14F-4D97-AF65-F5344CB8AC3E}">
        <p14:creationId xmlns:p14="http://schemas.microsoft.com/office/powerpoint/2010/main" val="197777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7C99515-8FEF-25FD-6DC8-E663D5D3AA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015" y="1659766"/>
            <a:ext cx="6739440" cy="4309227"/>
          </a:xfrm>
        </p:spPr>
        <p:txBody>
          <a:bodyPr>
            <a:normAutofit/>
          </a:bodyPr>
          <a:lstStyle/>
          <a:p>
            <a:r>
              <a:rPr lang="en-US" sz="2000" dirty="0"/>
              <a:t>Test problem: </a:t>
            </a:r>
          </a:p>
          <a:p>
            <a:pPr lvl="1"/>
            <a:r>
              <a:rPr lang="en-US" sz="2000" dirty="0"/>
              <a:t>Infinite 7-group LWR pin cell</a:t>
            </a:r>
          </a:p>
          <a:p>
            <a:pPr lvl="1"/>
            <a:r>
              <a:rPr lang="en-US" sz="2000" dirty="0"/>
              <a:t>50/100 k-eigenvalue cycles</a:t>
            </a:r>
            <a:br>
              <a:rPr lang="en-US" sz="2000" dirty="0"/>
            </a:br>
            <a:r>
              <a:rPr lang="en-US" sz="2000" dirty="0"/>
              <a:t>with 10</a:t>
            </a:r>
            <a:r>
              <a:rPr lang="en-US" sz="2000" baseline="30000" dirty="0"/>
              <a:t>5</a:t>
            </a:r>
            <a:r>
              <a:rPr lang="en-US" sz="2000" dirty="0"/>
              <a:t> particles</a:t>
            </a:r>
          </a:p>
          <a:p>
            <a:endParaRPr lang="en-US" sz="2000" dirty="0"/>
          </a:p>
          <a:p>
            <a:r>
              <a:rPr lang="en-US" sz="2000" dirty="0"/>
              <a:t>MC/DC runs </a:t>
            </a:r>
            <a:r>
              <a:rPr lang="en-US" sz="2000" b="1" dirty="0"/>
              <a:t>2.5 times slower</a:t>
            </a:r>
            <a:r>
              <a:rPr lang="en-US" sz="2000" dirty="0"/>
              <a:t> than Shift</a:t>
            </a:r>
          </a:p>
          <a:p>
            <a:pPr marL="0" indent="0">
              <a:buNone/>
            </a:pPr>
            <a:endParaRPr lang="en-US" sz="2000" dirty="0"/>
          </a:p>
          <a:p>
            <a:r>
              <a:rPr lang="en-US" sz="2000" b="1" dirty="0"/>
              <a:t>Comparable scaling</a:t>
            </a:r>
            <a:r>
              <a:rPr lang="en-US" sz="2000" dirty="0"/>
              <a:t> observed</a:t>
            </a:r>
          </a:p>
          <a:p>
            <a:pPr lvl="1"/>
            <a:r>
              <a:rPr lang="en-US" sz="2000" dirty="0"/>
              <a:t>MC/DC (Intel Xeon E5-2695, 36 cores/node) </a:t>
            </a:r>
          </a:p>
          <a:p>
            <a:pPr lvl="1"/>
            <a:r>
              <a:rPr lang="en-US" sz="2000" dirty="0"/>
              <a:t>Shift (IBM power9, 40 cores/node)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774F06A-1B37-12C5-1C2D-453F08430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06186-681F-7246-9274-0E5FA005C98D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FA1DCA1-3058-E1B5-74A2-8FB2F658F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Code-to-code runtime and scaling comparison</a:t>
            </a:r>
          </a:p>
        </p:txBody>
      </p:sp>
      <p:pic>
        <p:nvPicPr>
          <p:cNvPr id="6" name="Picture 5" descr="A graph of a function&#10;&#10;Description automatically generated">
            <a:extLst>
              <a:ext uri="{FF2B5EF4-FFF2-40B4-BE49-F238E27FC236}">
                <a16:creationId xmlns:a16="http://schemas.microsoft.com/office/drawing/2014/main" id="{D393882E-DB82-50E8-E68B-F72245738FC1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44735" y="1637366"/>
            <a:ext cx="2990356" cy="2110840"/>
          </a:xfrm>
          <a:prstGeom prst="rect">
            <a:avLst/>
          </a:prstGeom>
        </p:spPr>
      </p:pic>
      <p:pic>
        <p:nvPicPr>
          <p:cNvPr id="8" name="Picture 7" descr="A graph with red and blue lines and points&#10;&#10;Description automatically generated">
            <a:extLst>
              <a:ext uri="{FF2B5EF4-FFF2-40B4-BE49-F238E27FC236}">
                <a16:creationId xmlns:a16="http://schemas.microsoft.com/office/drawing/2014/main" id="{4F3E3E06-7634-DE00-127A-FD110E224CE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75506" y="4070423"/>
            <a:ext cx="2709215" cy="201555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5A4330F-3469-BA92-1C94-880707D40DF3}"/>
              </a:ext>
            </a:extLst>
          </p:cNvPr>
          <p:cNvSpPr txBox="1"/>
          <p:nvPr/>
        </p:nvSpPr>
        <p:spPr>
          <a:xfrm>
            <a:off x="8129328" y="1209976"/>
            <a:ext cx="1787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Strong scaling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46F5B0-AF45-74B9-8EA6-B8414546EEA5}"/>
              </a:ext>
            </a:extLst>
          </p:cNvPr>
          <p:cNvSpPr txBox="1"/>
          <p:nvPr/>
        </p:nvSpPr>
        <p:spPr>
          <a:xfrm>
            <a:off x="8129328" y="3824333"/>
            <a:ext cx="1642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Weak scaling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C7ED20-EA17-35EA-5281-D2849EEC2E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 18th, 2024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27F6E13-F724-586B-17E0-CFDF06975D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Acceleration &amp; Abstraction in MC/DC </a:t>
            </a:r>
          </a:p>
        </p:txBody>
      </p:sp>
    </p:spTree>
    <p:extLst>
      <p:ext uri="{BB962C8B-B14F-4D97-AF65-F5344CB8AC3E}">
        <p14:creationId xmlns:p14="http://schemas.microsoft.com/office/powerpoint/2010/main" val="19425240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B74F5-A977-0666-CBE2-94CC5BFD02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559" y="441866"/>
            <a:ext cx="10580915" cy="674914"/>
          </a:xfrm>
        </p:spPr>
        <p:txBody>
          <a:bodyPr>
            <a:normAutofit/>
          </a:bodyPr>
          <a:lstStyle/>
          <a:p>
            <a:r>
              <a:rPr lang="en-US" sz="3100" dirty="0"/>
              <a:t>MC/DC Verification: Continuous energy physics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5D12BE-A332-2F82-B53F-0AA92B422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37A42-1143-48FC-B4BA-4801294DBEED}" type="slidenum">
              <a:rPr lang="en-US" smtClean="0"/>
              <a:t>19</a:t>
            </a:fld>
            <a:endParaRPr lang="en-US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5A87E02-23F7-248C-600E-EC0DC10D511A}"/>
              </a:ext>
            </a:extLst>
          </p:cNvPr>
          <p:cNvSpPr txBox="1">
            <a:spLocks/>
          </p:cNvSpPr>
          <p:nvPr/>
        </p:nvSpPr>
        <p:spPr>
          <a:xfrm>
            <a:off x="257559" y="1309111"/>
            <a:ext cx="5326811" cy="4868663"/>
          </a:xfrm>
          <a:prstGeom prst="rect">
            <a:avLst/>
          </a:prstGeom>
        </p:spPr>
        <p:txBody>
          <a:bodyPr vert="horz" lIns="91440" tIns="45720" rIns="91440" bIns="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000" b="1" dirty="0">
                <a:latin typeface="Lucida Grande" panose="020B0600040502020204" pitchFamily="34" charset="0"/>
                <a:cs typeface="Lucida Grande" panose="020B0600040502020204" pitchFamily="34" charset="0"/>
              </a:rPr>
              <a:t>High-energy pulse in LEU pin cell</a:t>
            </a:r>
            <a:br>
              <a:rPr lang="en-US" sz="2000" b="1" dirty="0">
                <a:latin typeface="Lucida Grande" panose="020B0600040502020204" pitchFamily="34" charset="0"/>
                <a:cs typeface="Lucida Grande" panose="020B0600040502020204" pitchFamily="34" charset="0"/>
              </a:rPr>
            </a:br>
            <a:r>
              <a:rPr lang="en-US" sz="2000" dirty="0">
                <a:latin typeface="Lucida Grande" panose="020B0600040502020204" pitchFamily="34" charset="0"/>
                <a:cs typeface="Lucida Grande" panose="020B0600040502020204" pitchFamily="34" charset="0"/>
                <a:sym typeface="Wingdings" pitchFamily="2" charset="2"/>
              </a:rPr>
              <a:t> neutron slowing-down wave</a:t>
            </a:r>
            <a:endParaRPr lang="en-US" sz="2000" dirty="0">
              <a:latin typeface="Lucida Grande" panose="020B0600040502020204" pitchFamily="34" charset="0"/>
              <a:cs typeface="Lucida Grande" panose="020B06000405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000" dirty="0">
                <a:latin typeface="Lucida Grande" panose="020B0600040502020204" pitchFamily="34" charset="0"/>
                <a:cs typeface="Lucida Grande" panose="020B0600040502020204" pitchFamily="34" charset="0"/>
              </a:rPr>
              <a:t>Compared to </a:t>
            </a:r>
            <a:r>
              <a:rPr lang="en-US" sz="2000" dirty="0" err="1">
                <a:latin typeface="Lucida Grande" panose="020B0600040502020204" pitchFamily="34" charset="0"/>
                <a:cs typeface="Lucida Grande" panose="020B0600040502020204" pitchFamily="34" charset="0"/>
              </a:rPr>
              <a:t>OpenMC</a:t>
            </a:r>
            <a:r>
              <a:rPr lang="en-US" sz="2000" dirty="0">
                <a:latin typeface="Lucida Grande" panose="020B0600040502020204" pitchFamily="34" charset="0"/>
                <a:cs typeface="Lucida Grande" panose="020B0600040502020204" pitchFamily="34" charset="0"/>
              </a:rPr>
              <a:t> result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latin typeface="Lucida Grande" panose="020B0600040502020204" pitchFamily="34" charset="0"/>
                <a:cs typeface="Lucida Grande" panose="020B0600040502020204" pitchFamily="34" charset="0"/>
              </a:rPr>
              <a:t>Disagreement due to the missing</a:t>
            </a:r>
          </a:p>
          <a:p>
            <a:pPr lvl="1">
              <a:lnSpc>
                <a:spcPct val="150000"/>
              </a:lnSpc>
            </a:pPr>
            <a:r>
              <a:rPr lang="en-US" sz="2000" dirty="0">
                <a:latin typeface="Lucida Grande" panose="020B0600040502020204" pitchFamily="34" charset="0"/>
                <a:cs typeface="Lucida Grande" panose="020B0600040502020204" pitchFamily="34" charset="0"/>
              </a:rPr>
              <a:t>some inelastic reactions, and</a:t>
            </a:r>
          </a:p>
          <a:p>
            <a:pPr lvl="1">
              <a:lnSpc>
                <a:spcPct val="150000"/>
              </a:lnSpc>
            </a:pPr>
            <a:r>
              <a:rPr lang="en-US" sz="2000" dirty="0">
                <a:latin typeface="Lucida Grande" panose="020B0600040502020204" pitchFamily="34" charset="0"/>
                <a:cs typeface="Lucida Grande" panose="020B0600040502020204" pitchFamily="34" charset="0"/>
              </a:rPr>
              <a:t>high-fidelity scattering models</a:t>
            </a:r>
            <a:br>
              <a:rPr lang="en-US" sz="2000" dirty="0">
                <a:latin typeface="Lucida Grande" panose="020B0600040502020204" pitchFamily="34" charset="0"/>
                <a:cs typeface="Lucida Grande" panose="020B0600040502020204" pitchFamily="34" charset="0"/>
              </a:rPr>
            </a:br>
            <a:r>
              <a:rPr lang="en-US" sz="2000" dirty="0">
                <a:latin typeface="Lucida Grande" panose="020B0600040502020204" pitchFamily="34" charset="0"/>
                <a:cs typeface="Lucida Grande" panose="020B0600040502020204" pitchFamily="34" charset="0"/>
              </a:rPr>
              <a:t>[S(alpha, beta), …] in MC/DC.</a:t>
            </a:r>
          </a:p>
          <a:p>
            <a:pPr lvl="1">
              <a:lnSpc>
                <a:spcPct val="150000"/>
              </a:lnSpc>
            </a:pPr>
            <a:r>
              <a:rPr lang="en-US" sz="2000" dirty="0" err="1">
                <a:latin typeface="Lucida Grande" panose="020B0600040502020204" pitchFamily="34" charset="0"/>
                <a:cs typeface="Lucida Grande" panose="020B0600040502020204" pitchFamily="34" charset="0"/>
              </a:rPr>
              <a:t>OpenMC</a:t>
            </a:r>
            <a:r>
              <a:rPr lang="en-US" sz="2000" dirty="0">
                <a:latin typeface="Lucida Grande" panose="020B0600040502020204" pitchFamily="34" charset="0"/>
                <a:cs typeface="Lucida Grande" panose="020B0600040502020204" pitchFamily="34" charset="0"/>
              </a:rPr>
              <a:t> seems not tracking delayed neutrons yet.</a:t>
            </a:r>
          </a:p>
        </p:txBody>
      </p:sp>
      <p:pic>
        <p:nvPicPr>
          <p:cNvPr id="14" name="Picture 13" descr="A graph of energy and energy&#10;&#10;Description automatically generated">
            <a:extLst>
              <a:ext uri="{FF2B5EF4-FFF2-40B4-BE49-F238E27FC236}">
                <a16:creationId xmlns:a16="http://schemas.microsoft.com/office/drawing/2014/main" id="{598215E0-BD97-6B06-7286-C1DFF8C47B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96432" y="2677270"/>
            <a:ext cx="7004304" cy="3502152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0C2AEB2E-1B2E-8336-4BAF-F09065757958}"/>
              </a:ext>
            </a:extLst>
          </p:cNvPr>
          <p:cNvGrpSpPr>
            <a:grpSpLocks noChangeAspect="1"/>
          </p:cNvGrpSpPr>
          <p:nvPr/>
        </p:nvGrpSpPr>
        <p:grpSpPr>
          <a:xfrm>
            <a:off x="5671932" y="1410839"/>
            <a:ext cx="1213460" cy="1213460"/>
            <a:chOff x="5783688" y="1156382"/>
            <a:chExt cx="1596980" cy="159698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DAF2BA21-D0F4-9C04-C64E-BCDD149884E2}"/>
                </a:ext>
              </a:extLst>
            </p:cNvPr>
            <p:cNvSpPr>
              <a:spLocks/>
            </p:cNvSpPr>
            <p:nvPr/>
          </p:nvSpPr>
          <p:spPr>
            <a:xfrm>
              <a:off x="5783688" y="1156382"/>
              <a:ext cx="1596980" cy="1596980"/>
            </a:xfrm>
            <a:prstGeom prst="rect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0A4B6C16-4D89-0C3F-2E56-F73AC945B9EE}"/>
                </a:ext>
              </a:extLst>
            </p:cNvPr>
            <p:cNvSpPr>
              <a:spLocks/>
            </p:cNvSpPr>
            <p:nvPr/>
          </p:nvSpPr>
          <p:spPr>
            <a:xfrm>
              <a:off x="6096000" y="1458946"/>
              <a:ext cx="963695" cy="96369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34786151-D9CC-D1ED-E1B3-EB6BBBA606DC}"/>
              </a:ext>
            </a:extLst>
          </p:cNvPr>
          <p:cNvSpPr txBox="1"/>
          <p:nvPr/>
        </p:nvSpPr>
        <p:spPr>
          <a:xfrm>
            <a:off x="7041972" y="1792456"/>
            <a:ext cx="315663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Lucida Grande" panose="020B0600040502020204" pitchFamily="34" charset="0"/>
                <a:cs typeface="Lucida Grande" panose="020B0600040502020204" pitchFamily="34" charset="0"/>
              </a:rPr>
              <a:t>UO</a:t>
            </a:r>
            <a:r>
              <a:rPr lang="en-US" sz="2000" b="1" baseline="-25000" dirty="0">
                <a:solidFill>
                  <a:srgbClr val="FF0000"/>
                </a:solidFill>
                <a:latin typeface="Lucida Grande" panose="020B0600040502020204" pitchFamily="34" charset="0"/>
                <a:cs typeface="Lucida Grande" panose="020B0600040502020204" pitchFamily="34" charset="0"/>
              </a:rPr>
              <a:t>2</a:t>
            </a:r>
            <a:r>
              <a:rPr lang="en-US" sz="2000" b="1" dirty="0">
                <a:solidFill>
                  <a:srgbClr val="FF0000"/>
                </a:solidFill>
                <a:latin typeface="Lucida Grande" panose="020B0600040502020204" pitchFamily="34" charset="0"/>
                <a:cs typeface="Lucida Grande" panose="020B0600040502020204" pitchFamily="34" charset="0"/>
              </a:rPr>
              <a:t> (2.4% enrichment)</a:t>
            </a:r>
            <a:endParaRPr lang="en-US" sz="2000" b="1" baseline="-25000" dirty="0">
              <a:solidFill>
                <a:srgbClr val="FF0000"/>
              </a:solidFill>
              <a:latin typeface="Lucida Grande" panose="020B0600040502020204" pitchFamily="34" charset="0"/>
              <a:cs typeface="Lucida Grande" panose="020B0600040502020204" pitchFamily="34" charset="0"/>
            </a:endParaRPr>
          </a:p>
          <a:p>
            <a:r>
              <a:rPr lang="en-US" sz="2000" b="1" dirty="0">
                <a:solidFill>
                  <a:srgbClr val="0070C0"/>
                </a:solidFill>
                <a:latin typeface="Lucida Grande" panose="020B0600040502020204" pitchFamily="34" charset="0"/>
                <a:cs typeface="Lucida Grande" panose="020B0600040502020204" pitchFamily="34" charset="0"/>
              </a:rPr>
              <a:t>H</a:t>
            </a:r>
            <a:r>
              <a:rPr lang="en-US" sz="2000" b="1" baseline="-25000" dirty="0">
                <a:solidFill>
                  <a:srgbClr val="0070C0"/>
                </a:solidFill>
                <a:latin typeface="Lucida Grande" panose="020B0600040502020204" pitchFamily="34" charset="0"/>
                <a:cs typeface="Lucida Grande" panose="020B0600040502020204" pitchFamily="34" charset="0"/>
              </a:rPr>
              <a:t>2</a:t>
            </a:r>
            <a:r>
              <a:rPr lang="en-US" sz="2000" b="1" dirty="0">
                <a:solidFill>
                  <a:srgbClr val="0070C0"/>
                </a:solidFill>
                <a:latin typeface="Lucida Grande" panose="020B0600040502020204" pitchFamily="34" charset="0"/>
                <a:cs typeface="Lucida Grande" panose="020B0600040502020204" pitchFamily="34" charset="0"/>
              </a:rPr>
              <a:t>O + </a:t>
            </a:r>
            <a:r>
              <a:rPr lang="en-US" sz="2000" b="1" dirty="0">
                <a:solidFill>
                  <a:srgbClr val="00B050"/>
                </a:solidFill>
                <a:latin typeface="Lucida Grande" panose="020B0600040502020204" pitchFamily="34" charset="0"/>
                <a:cs typeface="Lucida Grande" panose="020B0600040502020204" pitchFamily="34" charset="0"/>
              </a:rPr>
              <a:t>Boron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2B4000AD-AFF7-F567-A266-4CFC9F7ADA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 18th, 2024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0B639AE-1BEE-A881-0692-C6D405E7A1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Acceleration &amp; Abstraction in MC/DC </a:t>
            </a:r>
          </a:p>
        </p:txBody>
      </p:sp>
    </p:spTree>
    <p:extLst>
      <p:ext uri="{BB962C8B-B14F-4D97-AF65-F5344CB8AC3E}">
        <p14:creationId xmlns:p14="http://schemas.microsoft.com/office/powerpoint/2010/main" val="28090029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8DA1B6-0E45-9BC2-5586-41243D14D2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 18th, 2024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D2E78D-9005-358F-1533-283A6A8AC4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Acceleration &amp; Abstraction in MC/DC </a:t>
            </a:r>
            <a:br>
              <a:rPr lang="en-US" dirty="0"/>
            </a:br>
            <a:r>
              <a:rPr lang="en-US" dirty="0"/>
              <a:t>cement-</a:t>
            </a:r>
            <a:r>
              <a:rPr lang="en-US" dirty="0" err="1"/>
              <a:t>psaap.github.io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3B72D1-B8FE-4B94-93F7-E26B9FE80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BFB55-84C6-B64A-988D-585CA118354E}" type="slidenum">
              <a:rPr lang="en-US" smtClean="0"/>
              <a:t>2</a:t>
            </a:fld>
            <a:r>
              <a:rPr lang="en-US" dirty="0"/>
              <a:t>/13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B7B5A48-910D-588C-1768-0327130C6781}"/>
              </a:ext>
            </a:extLst>
          </p:cNvPr>
          <p:cNvGrpSpPr/>
          <p:nvPr/>
        </p:nvGrpSpPr>
        <p:grpSpPr>
          <a:xfrm>
            <a:off x="6524858" y="948165"/>
            <a:ext cx="5167846" cy="3260428"/>
            <a:chOff x="6524858" y="948165"/>
            <a:chExt cx="5167846" cy="3260428"/>
          </a:xfrm>
        </p:grpSpPr>
        <p:pic>
          <p:nvPicPr>
            <p:cNvPr id="9" name="Picture 8" descr="A blue and yellow logo&#10;&#10;Description automatically generated">
              <a:extLst>
                <a:ext uri="{FF2B5EF4-FFF2-40B4-BE49-F238E27FC236}">
                  <a16:creationId xmlns:a16="http://schemas.microsoft.com/office/drawing/2014/main" id="{B6236EE3-9494-0CAA-42A7-2B0495B6FC2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140530" y="2769234"/>
              <a:ext cx="1552174" cy="1396956"/>
            </a:xfrm>
            <a:prstGeom prst="rect">
              <a:avLst/>
            </a:prstGeom>
          </p:spPr>
        </p:pic>
        <p:pic>
          <p:nvPicPr>
            <p:cNvPr id="17" name="Picture 16" descr="A red and black logo&#10;&#10;Description automatically generated">
              <a:extLst>
                <a:ext uri="{FF2B5EF4-FFF2-40B4-BE49-F238E27FC236}">
                  <a16:creationId xmlns:a16="http://schemas.microsoft.com/office/drawing/2014/main" id="{16C42C5C-342E-34C2-C56C-D0BE7394E2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524858" y="2728469"/>
              <a:ext cx="1321539" cy="1480124"/>
            </a:xfrm>
            <a:prstGeom prst="rect">
              <a:avLst/>
            </a:prstGeom>
          </p:spPr>
        </p:pic>
        <p:pic>
          <p:nvPicPr>
            <p:cNvPr id="19" name="Picture 18" descr="Orange and black text on a black background&#10;&#10;Description automatically generated">
              <a:extLst>
                <a:ext uri="{FF2B5EF4-FFF2-40B4-BE49-F238E27FC236}">
                  <a16:creationId xmlns:a16="http://schemas.microsoft.com/office/drawing/2014/main" id="{335A9822-DDF0-464A-10A2-41F050AE074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24858" y="948165"/>
              <a:ext cx="4994352" cy="1591695"/>
            </a:xfrm>
            <a:prstGeom prst="rect">
              <a:avLst/>
            </a:prstGeom>
          </p:spPr>
        </p:pic>
        <p:pic>
          <p:nvPicPr>
            <p:cNvPr id="21" name="Picture 20" descr="A red text on a black background&#10;&#10;Description automatically generated">
              <a:extLst>
                <a:ext uri="{FF2B5EF4-FFF2-40B4-BE49-F238E27FC236}">
                  <a16:creationId xmlns:a16="http://schemas.microsoft.com/office/drawing/2014/main" id="{B8C4F5B9-2DA6-8131-342D-62E7DBF6645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600213" y="2928315"/>
              <a:ext cx="2630424" cy="1266500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2A27F34A-86A4-9020-F95A-5B04711CB129}"/>
              </a:ext>
            </a:extLst>
          </p:cNvPr>
          <p:cNvGrpSpPr/>
          <p:nvPr/>
        </p:nvGrpSpPr>
        <p:grpSpPr>
          <a:xfrm>
            <a:off x="838200" y="963466"/>
            <a:ext cx="4570476" cy="1774711"/>
            <a:chOff x="1275383" y="1773128"/>
            <a:chExt cx="4570476" cy="1774711"/>
          </a:xfrm>
        </p:grpSpPr>
        <p:pic>
          <p:nvPicPr>
            <p:cNvPr id="11" name="Picture 10" descr="A blue and black logo&#10;&#10;Description automatically generated">
              <a:extLst>
                <a:ext uri="{FF2B5EF4-FFF2-40B4-BE49-F238E27FC236}">
                  <a16:creationId xmlns:a16="http://schemas.microsoft.com/office/drawing/2014/main" id="{16222E6B-42FA-65B5-FB3C-68AA1D1D9FF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75383" y="2582275"/>
              <a:ext cx="2509031" cy="965564"/>
            </a:xfrm>
            <a:prstGeom prst="rect">
              <a:avLst/>
            </a:prstGeom>
          </p:spPr>
        </p:pic>
        <p:pic>
          <p:nvPicPr>
            <p:cNvPr id="15" name="Picture 14" descr="A green text on a black background&#10;&#10;Description automatically generated">
              <a:extLst>
                <a:ext uri="{FF2B5EF4-FFF2-40B4-BE49-F238E27FC236}">
                  <a16:creationId xmlns:a16="http://schemas.microsoft.com/office/drawing/2014/main" id="{18F9A262-D6C6-0571-06C4-59B0D52FE1B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75383" y="1811068"/>
              <a:ext cx="2580148" cy="647284"/>
            </a:xfrm>
            <a:prstGeom prst="rect">
              <a:avLst/>
            </a:prstGeom>
          </p:spPr>
        </p:pic>
        <p:pic>
          <p:nvPicPr>
            <p:cNvPr id="2050" name="Picture 2" descr="Archive | PSAAP">
              <a:extLst>
                <a:ext uri="{FF2B5EF4-FFF2-40B4-BE49-F238E27FC236}">
                  <a16:creationId xmlns:a16="http://schemas.microsoft.com/office/drawing/2014/main" id="{A410C5B3-4525-13AD-42B9-7068062BF86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52196" y="1773128"/>
              <a:ext cx="1893663" cy="13255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EC0C0280-FAFE-8A2C-C511-236771AB336D}"/>
              </a:ext>
            </a:extLst>
          </p:cNvPr>
          <p:cNvSpPr txBox="1"/>
          <p:nvPr/>
        </p:nvSpPr>
        <p:spPr>
          <a:xfrm>
            <a:off x="5662902" y="4652732"/>
            <a:ext cx="6358113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1" indent="0">
              <a:lnSpc>
                <a:spcPct val="100000"/>
              </a:lnSpc>
              <a:buNone/>
            </a:pPr>
            <a:r>
              <a:rPr lang="en-US" sz="2000" dirty="0">
                <a:latin typeface="Lucida Grande" panose="020B0600040502020204" pitchFamily="34" charset="0"/>
                <a:cs typeface="Lucida Grande" panose="020B0600040502020204" pitchFamily="34" charset="0"/>
              </a:rPr>
              <a:t>Advancing the state of the art of </a:t>
            </a:r>
            <a:r>
              <a:rPr lang="en-US" sz="2000" b="1" dirty="0">
                <a:latin typeface="Lucida Grande" panose="020B0600040502020204" pitchFamily="34" charset="0"/>
                <a:cs typeface="Lucida Grande" panose="020B0600040502020204" pitchFamily="34" charset="0"/>
              </a:rPr>
              <a:t>Monte Carlo neutronics calculations </a:t>
            </a:r>
            <a:r>
              <a:rPr lang="en-US" sz="2000" dirty="0">
                <a:latin typeface="Lucida Grande" panose="020B0600040502020204" pitchFamily="34" charset="0"/>
                <a:cs typeface="Lucida Grande" panose="020B0600040502020204" pitchFamily="34" charset="0"/>
              </a:rPr>
              <a:t>particularly for solving </a:t>
            </a:r>
            <a:r>
              <a:rPr lang="en-US" sz="2000" b="1" dirty="0">
                <a:latin typeface="Lucida Grande" panose="020B0600040502020204" pitchFamily="34" charset="0"/>
                <a:cs typeface="Lucida Grande" panose="020B0600040502020204" pitchFamily="34" charset="0"/>
              </a:rPr>
              <a:t>time-dependent transport</a:t>
            </a:r>
            <a:r>
              <a:rPr lang="en-US" sz="2000" dirty="0">
                <a:latin typeface="Lucida Grande" panose="020B0600040502020204" pitchFamily="34" charset="0"/>
                <a:cs typeface="Lucida Grande" panose="020B0600040502020204" pitchFamily="34" charset="0"/>
              </a:rPr>
              <a:t> problems on </a:t>
            </a:r>
            <a:r>
              <a:rPr lang="en-US" sz="2000" b="1" dirty="0" err="1">
                <a:latin typeface="Lucida Grande" panose="020B0600040502020204" pitchFamily="34" charset="0"/>
                <a:cs typeface="Lucida Grande" panose="020B0600040502020204" pitchFamily="34" charset="0"/>
              </a:rPr>
              <a:t>exascale</a:t>
            </a:r>
            <a:r>
              <a:rPr lang="en-US" sz="2000" b="1" dirty="0">
                <a:latin typeface="Lucida Grande" panose="020B0600040502020204" pitchFamily="34" charset="0"/>
                <a:cs typeface="Lucida Grande" panose="020B0600040502020204" pitchFamily="34" charset="0"/>
              </a:rPr>
              <a:t> computer architectures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F9F63C4-D980-BCFF-38AD-92D2327311BF}"/>
              </a:ext>
            </a:extLst>
          </p:cNvPr>
          <p:cNvGrpSpPr/>
          <p:nvPr/>
        </p:nvGrpSpPr>
        <p:grpSpPr>
          <a:xfrm>
            <a:off x="675113" y="3357499"/>
            <a:ext cx="4680609" cy="2519312"/>
            <a:chOff x="675113" y="3357499"/>
            <a:chExt cx="4680609" cy="2519312"/>
          </a:xfrm>
        </p:grpSpPr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033F974A-9A30-EE95-A97F-87B6512F2A7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200" y="3357499"/>
              <a:ext cx="4354436" cy="21087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32F6FB1-1CA3-A8AD-0523-21F7C200090A}"/>
                </a:ext>
              </a:extLst>
            </p:cNvPr>
            <p:cNvSpPr txBox="1"/>
            <p:nvPr/>
          </p:nvSpPr>
          <p:spPr>
            <a:xfrm>
              <a:off x="675113" y="5322813"/>
              <a:ext cx="4680609" cy="5539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indent="0" algn="ctr">
                <a:buNone/>
              </a:pPr>
              <a:r>
                <a:rPr lang="en-US" sz="1000" dirty="0">
                  <a:latin typeface="Cascadia Code SemiLight" panose="020B0609020000020004" pitchFamily="34" charset="0"/>
                  <a:ea typeface="Cascadia Code SemiLight" panose="020B0609020000020004" pitchFamily="34" charset="0"/>
                  <a:cs typeface="Cascadia Code SemiLight" panose="020B0609020000020004" pitchFamily="34" charset="0"/>
                </a:rPr>
                <a:t>This work was supported by the Center for </a:t>
              </a:r>
              <a:r>
                <a:rPr lang="en-US" sz="1000" dirty="0" err="1">
                  <a:latin typeface="Cascadia Code SemiLight" panose="020B0609020000020004" pitchFamily="34" charset="0"/>
                  <a:ea typeface="Cascadia Code SemiLight" panose="020B0609020000020004" pitchFamily="34" charset="0"/>
                  <a:cs typeface="Cascadia Code SemiLight" panose="020B0609020000020004" pitchFamily="34" charset="0"/>
                </a:rPr>
                <a:t>Exascale</a:t>
              </a:r>
              <a:r>
                <a:rPr lang="en-US" sz="1000" dirty="0">
                  <a:latin typeface="Cascadia Code SemiLight" panose="020B0609020000020004" pitchFamily="34" charset="0"/>
                  <a:ea typeface="Cascadia Code SemiLight" panose="020B0609020000020004" pitchFamily="34" charset="0"/>
                  <a:cs typeface="Cascadia Code SemiLight" panose="020B0609020000020004" pitchFamily="34" charset="0"/>
                </a:rPr>
                <a:t> Monte-Carlo Neutron Transport (</a:t>
              </a:r>
              <a:r>
                <a:rPr lang="en-US" sz="1000" dirty="0" err="1">
                  <a:latin typeface="Cascadia Code SemiLight" panose="020B0609020000020004" pitchFamily="34" charset="0"/>
                  <a:ea typeface="Cascadia Code SemiLight" panose="020B0609020000020004" pitchFamily="34" charset="0"/>
                  <a:cs typeface="Cascadia Code SemiLight" panose="020B0609020000020004" pitchFamily="34" charset="0"/>
                </a:rPr>
                <a:t>CEMeNT</a:t>
              </a:r>
              <a:r>
                <a:rPr lang="en-US" sz="1000" dirty="0">
                  <a:latin typeface="Cascadia Code SemiLight" panose="020B0609020000020004" pitchFamily="34" charset="0"/>
                  <a:ea typeface="Cascadia Code SemiLight" panose="020B0609020000020004" pitchFamily="34" charset="0"/>
                  <a:cs typeface="Cascadia Code SemiLight" panose="020B0609020000020004" pitchFamily="34" charset="0"/>
                </a:rPr>
                <a:t>) a PSAAP-III project funded by the Department of Energy, grant number: DE-NA003967.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82012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85F396-ABF4-B571-8614-7ABADA0D87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Monte Carlo Transport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915143-B901-502B-CD76-379191671D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Needed for reactor modeling, safety analysis, modeling of stars etc.</a:t>
            </a:r>
          </a:p>
          <a:p>
            <a:r>
              <a:rPr lang="en-US" dirty="0"/>
              <a:t>Novel algorithms are required for dynamic Monte Carlo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AD7674-F658-FCF0-628F-D0B8530ADF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 18th, 2024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E76EA7-540C-EA41-C9CD-6411EA1B5E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Acceleration &amp; Abstraction in MC/DC</a:t>
            </a:r>
            <a:br>
              <a:rPr lang="en-US" dirty="0"/>
            </a:br>
            <a:r>
              <a:rPr lang="en-US" dirty="0"/>
              <a:t>cement-</a:t>
            </a:r>
            <a:r>
              <a:rPr lang="en-US" dirty="0" err="1"/>
              <a:t>psaap.github.io</a:t>
            </a:r>
            <a:r>
              <a:rPr lang="en-US" dirty="0"/>
              <a:t>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C67AC8-73A1-274C-A3ED-E33B99C62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BFB55-84C6-B64A-988D-585CA118354E}" type="slidenum">
              <a:rPr lang="en-US" smtClean="0"/>
              <a:t>3</a:t>
            </a:fld>
            <a:r>
              <a:rPr lang="en-US" dirty="0"/>
              <a:t>/13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55EDF014-825A-DFA6-A27E-BD4C3400761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739021" y="413127"/>
            <a:ext cx="1229557" cy="1229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175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D7D2A-7D8B-1CE2-966A-1C8CFD9FB7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Acceleration and Abstraction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E88222-72C5-592A-1217-8C13194CB5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Traditionally done in C{++}, FORTRAN </a:t>
            </a:r>
          </a:p>
          <a:p>
            <a:pPr lvl="1"/>
            <a:r>
              <a:rPr lang="en-US" dirty="0"/>
              <a:t>Very complex control flow</a:t>
            </a:r>
          </a:p>
          <a:p>
            <a:pPr lvl="1"/>
            <a:r>
              <a:rPr lang="en-US" dirty="0"/>
              <a:t>100,000s of lines</a:t>
            </a:r>
          </a:p>
          <a:p>
            <a:pPr lvl="1"/>
            <a:r>
              <a:rPr lang="en-US" dirty="0"/>
              <a:t>Different backends per arch and maybe even per vendor</a:t>
            </a:r>
            <a:br>
              <a:rPr lang="en-US" dirty="0"/>
            </a:br>
            <a:endParaRPr lang="en-US" dirty="0"/>
          </a:p>
          <a:p>
            <a:r>
              <a:rPr lang="en-US" dirty="0"/>
              <a:t>We are building a tool chain for </a:t>
            </a:r>
            <a:r>
              <a:rPr lang="en-US" i="1" dirty="0"/>
              <a:t>rapid methods development </a:t>
            </a:r>
          </a:p>
          <a:p>
            <a:pPr lvl="1"/>
            <a:r>
              <a:rPr lang="en-US" dirty="0"/>
              <a:t>We can do something new!</a:t>
            </a:r>
          </a:p>
          <a:p>
            <a:pPr lvl="1"/>
            <a:r>
              <a:rPr lang="en-US" dirty="0"/>
              <a:t>Others have used Python coupled to a </a:t>
            </a:r>
            <a:r>
              <a:rPr lang="en-US" i="1" dirty="0"/>
              <a:t>domain specific language</a:t>
            </a:r>
          </a:p>
          <a:p>
            <a:pPr lvl="1"/>
            <a:r>
              <a:rPr lang="en-US" dirty="0"/>
              <a:t>We use the </a:t>
            </a:r>
            <a:r>
              <a:rPr lang="en-US" dirty="0" err="1"/>
              <a:t>Numba</a:t>
            </a:r>
            <a:r>
              <a:rPr lang="en-US" dirty="0"/>
              <a:t> compiler to accelerate Python to various targets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120DFC-442C-AD7F-AAD9-D3C533590E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 18th, 2024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F8C96C-028B-91FA-0666-5CEF941BC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Acceleration &amp; Abstraction in MC/DC</a:t>
            </a:r>
            <a:br>
              <a:rPr lang="en-US" dirty="0"/>
            </a:br>
            <a:r>
              <a:rPr lang="en-US" dirty="0"/>
              <a:t>cement-</a:t>
            </a:r>
            <a:r>
              <a:rPr lang="en-US" dirty="0" err="1"/>
              <a:t>psaap.github.io</a:t>
            </a:r>
            <a:r>
              <a:rPr lang="en-US" dirty="0"/>
              <a:t>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195720-B8ED-7F9A-C5B8-3562EAA94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BFB55-84C6-B64A-988D-585CA118354E}" type="slidenum">
              <a:rPr lang="en-US" smtClean="0"/>
              <a:t>4</a:t>
            </a:fld>
            <a:r>
              <a:rPr lang="en-US" dirty="0"/>
              <a:t>/13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0599FC71-55A3-A3A7-9341-A105E4E377AF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739021" y="413127"/>
            <a:ext cx="1229557" cy="1229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812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125833-5911-3886-6739-14136C7A6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Monte Carlo / Dynamic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A72D98-7DBA-BFFD-32F4-6DC9E60F59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6607629" cy="1812016"/>
          </a:xfrm>
        </p:spPr>
        <p:txBody>
          <a:bodyPr>
            <a:normAutofit/>
          </a:bodyPr>
          <a:lstStyle/>
          <a:p>
            <a:pPr marL="0" lvl="1" indent="0">
              <a:lnSpc>
                <a:spcPct val="100000"/>
              </a:lnSpc>
              <a:buClr>
                <a:schemeClr val="tx1"/>
              </a:buClr>
              <a:buNone/>
            </a:pPr>
            <a:r>
              <a:rPr lang="en-US" dirty="0"/>
              <a:t>An acceleration and abstraction demonstration toward </a:t>
            </a:r>
            <a:r>
              <a:rPr lang="en-US" b="1" dirty="0"/>
              <a:t>performant</a:t>
            </a:r>
            <a:r>
              <a:rPr lang="en-US" dirty="0"/>
              <a:t>, </a:t>
            </a:r>
            <a:r>
              <a:rPr lang="en-US" b="1" dirty="0"/>
              <a:t>scalable</a:t>
            </a:r>
            <a:r>
              <a:rPr lang="en-US" dirty="0"/>
              <a:t>, and </a:t>
            </a:r>
            <a:r>
              <a:rPr lang="en-US" b="1" dirty="0"/>
              <a:t>portable</a:t>
            </a:r>
            <a:r>
              <a:rPr lang="en-US" dirty="0"/>
              <a:t> </a:t>
            </a:r>
            <a:r>
              <a:rPr lang="en-US" b="1" dirty="0"/>
              <a:t>Python-based</a:t>
            </a:r>
            <a:r>
              <a:rPr lang="en-US" dirty="0"/>
              <a:t> software</a:t>
            </a:r>
            <a:endParaRPr lang="en-US" sz="12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1BBACC-D78F-967E-822E-1EC97E1B18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 18th, 2024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3FFFEF-7840-23A7-3FAB-0526616C90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Acceleration &amp; Abstraction in MC/DC</a:t>
            </a:r>
            <a:br>
              <a:rPr lang="en-US" dirty="0"/>
            </a:br>
            <a:r>
              <a:rPr lang="en-US" dirty="0"/>
              <a:t>cement-</a:t>
            </a:r>
            <a:r>
              <a:rPr lang="en-US" dirty="0" err="1"/>
              <a:t>psaap.github.io</a:t>
            </a:r>
            <a:r>
              <a:rPr lang="en-US" dirty="0"/>
              <a:t>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B1583C-C856-EF79-FA2A-829E971CC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BFB55-84C6-B64A-988D-585CA118354E}" type="slidenum">
              <a:rPr lang="en-US" smtClean="0"/>
              <a:t>5</a:t>
            </a:fld>
            <a:r>
              <a:rPr lang="en-US" dirty="0"/>
              <a:t>/13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D951F88-EF7F-4B67-F9B0-7C4C88417F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0646" y="1884629"/>
            <a:ext cx="4114800" cy="1485426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2EC3E246-1FA2-99BB-AB07-A901114BD83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739021" y="413127"/>
            <a:ext cx="1229557" cy="1229557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E3BC91E3-6FB4-4523-9B51-FDDC2EE6A727}"/>
              </a:ext>
            </a:extLst>
          </p:cNvPr>
          <p:cNvGrpSpPr/>
          <p:nvPr/>
        </p:nvGrpSpPr>
        <p:grpSpPr>
          <a:xfrm>
            <a:off x="976400" y="3539203"/>
            <a:ext cx="10317033" cy="2090885"/>
            <a:chOff x="976400" y="3539203"/>
            <a:chExt cx="10317033" cy="2090885"/>
          </a:xfrm>
        </p:grpSpPr>
        <p:sp>
          <p:nvSpPr>
            <p:cNvPr id="12" name="Arrow: Right 11">
              <a:extLst>
                <a:ext uri="{FF2B5EF4-FFF2-40B4-BE49-F238E27FC236}">
                  <a16:creationId xmlns:a16="http://schemas.microsoft.com/office/drawing/2014/main" id="{49038D04-6D87-1251-B083-53D3C4E1377B}"/>
                </a:ext>
              </a:extLst>
            </p:cNvPr>
            <p:cNvSpPr/>
            <p:nvPr/>
          </p:nvSpPr>
          <p:spPr>
            <a:xfrm>
              <a:off x="2232388" y="3622978"/>
              <a:ext cx="7300061" cy="1812015"/>
            </a:xfrm>
            <a:prstGeom prst="rightArrow">
              <a:avLst/>
            </a:prstGeom>
            <a:solidFill>
              <a:srgbClr val="FFFFFF"/>
            </a:solidFill>
            <a:ln w="57150" cap="flat" cmpd="sng" algn="ctr">
              <a:solidFill>
                <a:schemeClr val="tx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endParaRPr>
            </a:p>
          </p:txBody>
        </p:sp>
        <p:pic>
          <p:nvPicPr>
            <p:cNvPr id="13" name="Picture 2">
              <a:extLst>
                <a:ext uri="{FF2B5EF4-FFF2-40B4-BE49-F238E27FC236}">
                  <a16:creationId xmlns:a16="http://schemas.microsoft.com/office/drawing/2014/main" id="{1D2A8A20-7CAF-5D6F-DB49-8F02418A01B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6400" y="3934914"/>
              <a:ext cx="1394188" cy="15278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4" descr="GitHub - isocpp/logos: C++ logos created for isocpp.org">
              <a:extLst>
                <a:ext uri="{FF2B5EF4-FFF2-40B4-BE49-F238E27FC236}">
                  <a16:creationId xmlns:a16="http://schemas.microsoft.com/office/drawing/2014/main" id="{5B8D9D67-9160-D49C-A034-DCE3BB6BBE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32449" y="3539203"/>
              <a:ext cx="1760984" cy="19795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FCEF4143-5FA6-5056-81A1-51D3D5833A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14809" t="19438" r="15539" b="31976"/>
            <a:stretch/>
          </p:blipFill>
          <p:spPr>
            <a:xfrm>
              <a:off x="3984997" y="4116305"/>
              <a:ext cx="2047008" cy="758151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4DC43EAE-54FE-71FF-2853-24CA770532EA}"/>
                </a:ext>
              </a:extLst>
            </p:cNvPr>
            <p:cNvCxnSpPr>
              <a:cxnSpLocks/>
            </p:cNvCxnSpPr>
            <p:nvPr/>
          </p:nvCxnSpPr>
          <p:spPr>
            <a:xfrm>
              <a:off x="2232389" y="5629438"/>
              <a:ext cx="7300060" cy="650"/>
            </a:xfrm>
            <a:prstGeom prst="straightConnector1">
              <a:avLst/>
            </a:prstGeom>
            <a:noFill/>
            <a:ln w="76200" cap="flat" cmpd="sng" algn="ctr">
              <a:solidFill>
                <a:srgbClr val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70A3FCD-41D1-A5EC-D290-F3EF84A24519}"/>
                </a:ext>
              </a:extLst>
            </p:cNvPr>
            <p:cNvSpPr txBox="1"/>
            <p:nvPr/>
          </p:nvSpPr>
          <p:spPr>
            <a:xfrm>
              <a:off x="5262697" y="5187438"/>
              <a:ext cx="12394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rgbClr val="000000"/>
                  </a:solidFill>
                  <a:latin typeface="Cascadia Code" panose="020B0609020000020004" pitchFamily="34" charset="0"/>
                  <a:ea typeface="Cascadia Code" panose="020B0609020000020004" pitchFamily="34" charset="0"/>
                  <a:cs typeface="Cascadia Code" panose="020B0609020000020004" pitchFamily="34" charset="0"/>
                </a:rPr>
                <a:t>speed++</a:t>
              </a:r>
            </a:p>
          </p:txBody>
        </p:sp>
        <p:pic>
          <p:nvPicPr>
            <p:cNvPr id="1028" name="Picture 4" descr="Numba - Wikipedia">
              <a:extLst>
                <a:ext uri="{FF2B5EF4-FFF2-40B4-BE49-F238E27FC236}">
                  <a16:creationId xmlns:a16="http://schemas.microsoft.com/office/drawing/2014/main" id="{67A869B3-2C54-D212-9F93-D8F74EF599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80561" y="4082545"/>
              <a:ext cx="865267" cy="8652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8804C13-A2C6-4D4B-48B5-CA59E1879B8B}"/>
                </a:ext>
              </a:extLst>
            </p:cNvPr>
            <p:cNvSpPr txBox="1"/>
            <p:nvPr/>
          </p:nvSpPr>
          <p:spPr>
            <a:xfrm>
              <a:off x="6144476" y="4144463"/>
              <a:ext cx="377041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4000" b="1" dirty="0">
                  <a:solidFill>
                    <a:srgbClr val="000000"/>
                  </a:solidFill>
                  <a:latin typeface="Cascadia Code" panose="020B0609020000020004" pitchFamily="34" charset="0"/>
                  <a:ea typeface="Cascadia Code" panose="020B0609020000020004" pitchFamily="34" charset="0"/>
                  <a:cs typeface="Cascadia Code" panose="020B0609020000020004" pitchFamily="34" charset="0"/>
                </a:rPr>
                <a:t>+</a:t>
              </a:r>
              <a:endParaRPr lang="en-US" sz="4000" dirty="0"/>
            </a:p>
          </p:txBody>
        </p:sp>
      </p:grpSp>
    </p:spTree>
    <p:extLst>
      <p:ext uri="{BB962C8B-B14F-4D97-AF65-F5344CB8AC3E}">
        <p14:creationId xmlns:p14="http://schemas.microsoft.com/office/powerpoint/2010/main" val="555713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4BFF8-8681-2A5E-2015-10F3BDCA3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Time-dependent Kobayashi dog-leg benchmark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BF699B-4DD9-2B51-C9A6-B652F186DB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5464188" cy="4351338"/>
          </a:xfrm>
        </p:spPr>
        <p:txBody>
          <a:bodyPr>
            <a:normAutofit/>
          </a:bodyPr>
          <a:lstStyle/>
          <a:p>
            <a:r>
              <a:rPr lang="en-US" sz="2000" dirty="0"/>
              <a:t>Kobayashi-G7-TD</a:t>
            </a:r>
          </a:p>
          <a:p>
            <a:r>
              <a:rPr lang="en-US" sz="2000" dirty="0"/>
              <a:t>7-group C5G7 XS data</a:t>
            </a:r>
          </a:p>
          <a:p>
            <a:r>
              <a:rPr lang="en-US" sz="2000" dirty="0"/>
              <a:t>Shield: Water</a:t>
            </a:r>
          </a:p>
          <a:p>
            <a:r>
              <a:rPr lang="en-US" sz="2000" dirty="0"/>
              <a:t>Void: Water at 0.1% density</a:t>
            </a:r>
          </a:p>
          <a:p>
            <a:r>
              <a:rPr lang="en-US" sz="2000" dirty="0"/>
              <a:t>Source: Isotopic, fastest-group, pulse at t = 0</a:t>
            </a:r>
          </a:p>
          <a:p>
            <a:r>
              <a:rPr lang="en-US" sz="2000" dirty="0"/>
              <a:t>Fissionable: UO2</a:t>
            </a:r>
          </a:p>
          <a:p>
            <a:r>
              <a:rPr lang="en-US" sz="2000" dirty="0" err="1"/>
              <a:t>QoI</a:t>
            </a:r>
            <a:r>
              <a:rPr lang="en-US" sz="2000" dirty="0"/>
              <a:t>: Thermal flux in (x, y, z, t)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6C1247-DE77-7357-2AF1-BC32F1D3C2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 18th, 2024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99F775-4463-D5D6-D6ED-D5B4CA2142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Acceleration &amp; Abstraction in MC/DC</a:t>
            </a:r>
            <a:br>
              <a:rPr lang="en-US" dirty="0"/>
            </a:br>
            <a:r>
              <a:rPr lang="en-US" dirty="0"/>
              <a:t>cement-</a:t>
            </a:r>
            <a:r>
              <a:rPr lang="en-US" dirty="0" err="1"/>
              <a:t>psaap.github.io</a:t>
            </a:r>
            <a:r>
              <a:rPr lang="en-US" dirty="0"/>
              <a:t>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4A9BEB-1F6A-BEE6-D2AB-D6AE4CF3C3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BFB55-84C6-B64A-988D-585CA118354E}" type="slidenum">
              <a:rPr lang="en-US" smtClean="0"/>
              <a:t>6</a:t>
            </a:fld>
            <a:r>
              <a:rPr lang="en-US" dirty="0"/>
              <a:t>/13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D7882E7-654C-EC06-2D3B-493DAC51A0BD}"/>
              </a:ext>
            </a:extLst>
          </p:cNvPr>
          <p:cNvGrpSpPr/>
          <p:nvPr/>
        </p:nvGrpSpPr>
        <p:grpSpPr>
          <a:xfrm>
            <a:off x="6489700" y="1030463"/>
            <a:ext cx="4241800" cy="4902200"/>
            <a:chOff x="630218" y="1108151"/>
            <a:chExt cx="4241800" cy="490220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52A7A87-7C93-17B8-1390-363F90BFC1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0218" y="1108151"/>
              <a:ext cx="4241800" cy="4902200"/>
            </a:xfrm>
            <a:prstGeom prst="rect">
              <a:avLst/>
            </a:prstGeom>
          </p:spPr>
        </p:pic>
        <p:sp>
          <p:nvSpPr>
            <p:cNvPr id="10" name="Frame 9">
              <a:extLst>
                <a:ext uri="{FF2B5EF4-FFF2-40B4-BE49-F238E27FC236}">
                  <a16:creationId xmlns:a16="http://schemas.microsoft.com/office/drawing/2014/main" id="{6B61EFF1-C283-16AD-1B6F-C96CC1E05208}"/>
                </a:ext>
              </a:extLst>
            </p:cNvPr>
            <p:cNvSpPr/>
            <p:nvPr/>
          </p:nvSpPr>
          <p:spPr>
            <a:xfrm>
              <a:off x="977736" y="5015557"/>
              <a:ext cx="637309" cy="637309"/>
            </a:xfrm>
            <a:prstGeom prst="fram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70C0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322A93B-A742-4AAC-3B1A-028A10FF755F}"/>
                </a:ext>
              </a:extLst>
            </p:cNvPr>
            <p:cNvSpPr txBox="1"/>
            <p:nvPr/>
          </p:nvSpPr>
          <p:spPr>
            <a:xfrm>
              <a:off x="1542512" y="5083612"/>
              <a:ext cx="16017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Pulse at t = 0</a:t>
              </a:r>
            </a:p>
          </p:txBody>
        </p:sp>
        <p:sp>
          <p:nvSpPr>
            <p:cNvPr id="12" name="Frame 11">
              <a:extLst>
                <a:ext uri="{FF2B5EF4-FFF2-40B4-BE49-F238E27FC236}">
                  <a16:creationId xmlns:a16="http://schemas.microsoft.com/office/drawing/2014/main" id="{98BDA61C-3D03-A771-DEE7-F0D43230E81E}"/>
                </a:ext>
              </a:extLst>
            </p:cNvPr>
            <p:cNvSpPr/>
            <p:nvPr/>
          </p:nvSpPr>
          <p:spPr>
            <a:xfrm>
              <a:off x="2632988" y="3833331"/>
              <a:ext cx="637309" cy="637309"/>
            </a:xfrm>
            <a:prstGeom prst="fram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D998B6A-8CDB-F8CD-2794-CD13E0898F26}"/>
                </a:ext>
              </a:extLst>
            </p:cNvPr>
            <p:cNvSpPr txBox="1"/>
            <p:nvPr/>
          </p:nvSpPr>
          <p:spPr>
            <a:xfrm>
              <a:off x="3308621" y="3869087"/>
              <a:ext cx="14542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Fissionable</a:t>
              </a:r>
              <a:endParaRPr lang="en-US" b="1" baseline="-25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0D179035-C43D-896E-E567-17DBA196B464}"/>
              </a:ext>
            </a:extLst>
          </p:cNvPr>
          <p:cNvSpPr txBox="1"/>
          <p:nvPr/>
        </p:nvSpPr>
        <p:spPr>
          <a:xfrm>
            <a:off x="-39823" y="5881300"/>
            <a:ext cx="79594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K. Kobayashi, “3-D Radiation Transport Benchmarks for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Simplxe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Geometries with Void Regions,” OECD/NEA report</a:t>
            </a:r>
          </a:p>
        </p:txBody>
      </p:sp>
    </p:spTree>
    <p:extLst>
      <p:ext uri="{BB962C8B-B14F-4D97-AF65-F5344CB8AC3E}">
        <p14:creationId xmlns:p14="http://schemas.microsoft.com/office/powerpoint/2010/main" val="27037713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4EE303-68AA-07B2-9F92-F6115EB8A2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4166"/>
            <a:ext cx="9575307" cy="816552"/>
          </a:xfrm>
        </p:spPr>
        <p:txBody>
          <a:bodyPr/>
          <a:lstStyle/>
          <a:p>
            <a:r>
              <a:rPr lang="en-US" dirty="0"/>
              <a:t>Kobayashi-G7-TD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C9D45C-35D3-33C4-E0ED-B2D550B254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 18th, 2024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A9B3AC-6063-6AD4-942C-167C38D96C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Acceleration &amp; Abstraction in MC/DC</a:t>
            </a:r>
            <a:br>
              <a:rPr lang="en-US" dirty="0"/>
            </a:br>
            <a:r>
              <a:rPr lang="en-US" dirty="0"/>
              <a:t>cement-</a:t>
            </a:r>
            <a:r>
              <a:rPr lang="en-US" dirty="0" err="1"/>
              <a:t>psaap.github.io</a:t>
            </a:r>
            <a:r>
              <a:rPr lang="en-US" dirty="0"/>
              <a:t>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4A3B5E-14E6-7146-24CC-542C423DD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BFB55-84C6-B64A-988D-585CA118354E}" type="slidenum">
              <a:rPr lang="en-US" smtClean="0"/>
              <a:t>7</a:t>
            </a:fld>
            <a:r>
              <a:rPr lang="en-US" dirty="0"/>
              <a:t>/13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4165234-01B2-F583-447D-D28FF4F692B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5202" t="23812" b="16681"/>
          <a:stretch/>
        </p:blipFill>
        <p:spPr>
          <a:xfrm>
            <a:off x="6096000" y="1323062"/>
            <a:ext cx="4725639" cy="4676677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91375072-AAEE-A6C6-E1B2-67277CA6DB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8200" y="1704348"/>
            <a:ext cx="5218804" cy="3914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77317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125666-A493-CAB1-653A-1332184486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err="1"/>
              <a:t>Numba</a:t>
            </a:r>
            <a:r>
              <a:rPr lang="en-US" sz="3600" dirty="0"/>
              <a:t> Speedup for Kobayashi-G7-TD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8DFCC4-24DE-59F0-BC57-C7BE85F616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505478"/>
            <a:ext cx="10515600" cy="671485"/>
          </a:xfrm>
        </p:spPr>
        <p:txBody>
          <a:bodyPr>
            <a:normAutofit fontScale="92500"/>
          </a:bodyPr>
          <a:lstStyle/>
          <a:p>
            <a:pPr marL="0" indent="0" algn="ctr">
              <a:buNone/>
            </a:pPr>
            <a:r>
              <a:rPr lang="en-US" dirty="0"/>
              <a:t>JIT compilation: ~45 s               </a:t>
            </a:r>
            <a:r>
              <a:rPr lang="en-US" dirty="0" err="1"/>
              <a:t>Numba</a:t>
            </a:r>
            <a:r>
              <a:rPr lang="en-US" dirty="0"/>
              <a:t> CPU speedup: ~427x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F94F4C-F228-4A0D-3E84-D350763246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 18th, 2024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56E0C7-46AD-6157-BA89-0B3CA87D89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Acceleration &amp; Abstraction in MC/DC</a:t>
            </a:r>
            <a:br>
              <a:rPr lang="en-US" dirty="0"/>
            </a:br>
            <a:r>
              <a:rPr lang="en-US" dirty="0"/>
              <a:t>cement-</a:t>
            </a:r>
            <a:r>
              <a:rPr lang="en-US" dirty="0" err="1"/>
              <a:t>psaap.github.io</a:t>
            </a:r>
            <a:r>
              <a:rPr lang="en-US" dirty="0"/>
              <a:t>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185B7A-DCC1-CF21-E379-93E7E28AC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8/13</a:t>
            </a:r>
          </a:p>
        </p:txBody>
      </p:sp>
      <p:pic>
        <p:nvPicPr>
          <p:cNvPr id="7" name="Picture 6" descr="A graph with red and blue dots&#10;&#10;Description automatically generated">
            <a:extLst>
              <a:ext uri="{FF2B5EF4-FFF2-40B4-BE49-F238E27FC236}">
                <a16:creationId xmlns:a16="http://schemas.microsoft.com/office/drawing/2014/main" id="{A92A81FA-28EC-8B11-AA34-87166359302A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63924" y="1690688"/>
            <a:ext cx="5405536" cy="3717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569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A1D746-8A75-4854-C89A-6AC17B19D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GPU Implementations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29BC06-9223-001C-D385-58B2F06352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212983" cy="4351338"/>
          </a:xfrm>
        </p:spPr>
        <p:txBody>
          <a:bodyPr>
            <a:normAutofit/>
          </a:bodyPr>
          <a:lstStyle/>
          <a:p>
            <a:r>
              <a:rPr lang="en-US" dirty="0"/>
              <a:t>Python abstractions to abstract hardware arch</a:t>
            </a:r>
          </a:p>
          <a:p>
            <a:r>
              <a:rPr lang="en-US" dirty="0"/>
              <a:t>Turbocharging performance via Harmonize</a:t>
            </a:r>
          </a:p>
          <a:p>
            <a:pPr lvl="1"/>
            <a:r>
              <a:rPr lang="en-US" dirty="0"/>
              <a:t>Async GPU scheduler</a:t>
            </a:r>
          </a:p>
          <a:p>
            <a:pPr lvl="1"/>
            <a:r>
              <a:rPr lang="en-US" dirty="0"/>
              <a:t>Effectively on the fly event-based</a:t>
            </a:r>
          </a:p>
          <a:p>
            <a:pPr marL="0" indent="0">
              <a:buNone/>
            </a:pPr>
            <a:br>
              <a:rPr lang="en-US" sz="18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</a:br>
            <a:br>
              <a:rPr lang="en-US" sz="18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</a:br>
            <a:br>
              <a:rPr lang="en-US" sz="18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</a:br>
            <a:br>
              <a:rPr lang="en-US" sz="18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</a:br>
            <a:br>
              <a:rPr lang="en-US" sz="18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</a:br>
            <a:r>
              <a:rPr lang="en-US" sz="16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Harmonize Repo: </a:t>
            </a:r>
            <a:r>
              <a:rPr lang="en-US" sz="16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github.com</a:t>
            </a:r>
            <a:r>
              <a:rPr lang="en-US" sz="16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/</a:t>
            </a:r>
            <a:r>
              <a:rPr lang="en-US" sz="16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CEMeNT</a:t>
            </a:r>
            <a:r>
              <a:rPr lang="en-US" sz="16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-PSAAP/harmonize</a:t>
            </a:r>
            <a:endParaRPr lang="en-US" sz="1800" dirty="0">
              <a:latin typeface="Cascadia Code SemiLight" panose="020B0609020000020004" pitchFamily="34" charset="0"/>
              <a:ea typeface="Cascadia Code SemiLight" panose="020B0609020000020004" pitchFamily="34" charset="0"/>
              <a:cs typeface="Cascadia Code SemiLight" panose="020B06090200000200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659B73-71CF-925D-A179-CD6A6E1939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 18th, 2024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36D7E0-B38A-AA12-A128-E5BA3452E1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Acceleration &amp; Abstraction in MC/DC</a:t>
            </a:r>
            <a:br>
              <a:rPr lang="en-US" dirty="0"/>
            </a:br>
            <a:r>
              <a:rPr lang="en-US" dirty="0"/>
              <a:t>cement-</a:t>
            </a:r>
            <a:r>
              <a:rPr lang="en-US" dirty="0" err="1"/>
              <a:t>psaap.github.io</a:t>
            </a:r>
            <a:r>
              <a:rPr lang="en-US" dirty="0"/>
              <a:t>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38C84D-A27E-23A3-EF61-5C30B32F6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BFB55-84C6-B64A-988D-585CA118354E}" type="slidenum">
              <a:rPr lang="en-US" smtClean="0"/>
              <a:t>9</a:t>
            </a:fld>
            <a:r>
              <a:rPr lang="en-US" dirty="0"/>
              <a:t>/13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13830EA-81BB-9974-ED25-1C0B458CE1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2527" y="1960175"/>
            <a:ext cx="4168013" cy="3966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3010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dirty="0" smtClean="0">
            <a:latin typeface="Lucida Grande" panose="020B0600040502020204" pitchFamily="34" charset="0"/>
            <a:cs typeface="Lucida Grande" panose="020B06000405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11113</TotalTime>
  <Words>1116</Words>
  <Application>Microsoft Macintosh PowerPoint</Application>
  <PresentationFormat>Widescreen</PresentationFormat>
  <Paragraphs>200</Paragraphs>
  <Slides>19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7" baseType="lpstr">
      <vt:lpstr>Arial</vt:lpstr>
      <vt:lpstr>Calibri</vt:lpstr>
      <vt:lpstr>Cascadia Code</vt:lpstr>
      <vt:lpstr>Cascadia Code SemiBold</vt:lpstr>
      <vt:lpstr>Cascadia Code SemiLight</vt:lpstr>
      <vt:lpstr>Lucida Grande</vt:lpstr>
      <vt:lpstr>Wingdings</vt:lpstr>
      <vt:lpstr>Office Theme</vt:lpstr>
      <vt:lpstr>Acceleration and Abstraction of Python based Monte Carlo Compute Kernels for Heterogeneous Machines via Numba</vt:lpstr>
      <vt:lpstr>PowerPoint Presentation</vt:lpstr>
      <vt:lpstr>Dynamic Monte Carlo Transport</vt:lpstr>
      <vt:lpstr>Acceleration and Abstraction</vt:lpstr>
      <vt:lpstr>Monte Carlo / Dynamic Code</vt:lpstr>
      <vt:lpstr>Time-dependent Kobayashi dog-leg benchmark</vt:lpstr>
      <vt:lpstr>Kobayashi-G7-TD</vt:lpstr>
      <vt:lpstr>Numba Speedup for Kobayashi-G7-TD</vt:lpstr>
      <vt:lpstr>GPU Implementations</vt:lpstr>
      <vt:lpstr>Monte Carlo/Dynamic Code (MC/DC)</vt:lpstr>
      <vt:lpstr>Focus on Open-Source Development</vt:lpstr>
      <vt:lpstr>What We Will Expand On</vt:lpstr>
      <vt:lpstr>Backup Slides</vt:lpstr>
      <vt:lpstr>Numba Compilation</vt:lpstr>
      <vt:lpstr>Harmonize and MC/DC!</vt:lpstr>
      <vt:lpstr>What's Harmonize Doing</vt:lpstr>
      <vt:lpstr>MC/DC current core capabilities</vt:lpstr>
      <vt:lpstr>Code-to-code runtime and scaling comparison</vt:lpstr>
      <vt:lpstr>MC/DC Verification: Continuous energy physics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Exploring One-Cell Inversion Method for Transient Transport on GPUs</dc:title>
  <dc:creator>Morgan, Joanna P</dc:creator>
  <cp:lastModifiedBy>Morgan, Joanna P</cp:lastModifiedBy>
  <cp:revision>43</cp:revision>
  <dcterms:created xsi:type="dcterms:W3CDTF">2023-07-18T18:33:57Z</dcterms:created>
  <dcterms:modified xsi:type="dcterms:W3CDTF">2024-01-14T23:21:31Z</dcterms:modified>
</cp:coreProperties>
</file>